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7" r:id="rId3"/>
    <p:sldId id="258" r:id="rId4"/>
    <p:sldId id="328" r:id="rId5"/>
    <p:sldId id="312" r:id="rId6"/>
    <p:sldId id="278" r:id="rId7"/>
    <p:sldId id="297" r:id="rId8"/>
    <p:sldId id="307" r:id="rId9"/>
    <p:sldId id="324" r:id="rId10"/>
    <p:sldId id="329" r:id="rId11"/>
    <p:sldId id="325" r:id="rId12"/>
    <p:sldId id="269" r:id="rId13"/>
    <p:sldId id="260" r:id="rId14"/>
    <p:sldId id="3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6CC"/>
    <a:srgbClr val="82B941"/>
    <a:srgbClr val="028C60"/>
    <a:srgbClr val="658FC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3320" y="2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5BAC-1071-4E53-84CA-06C5E0F37AB5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0217-2649-42D0-A10D-85E381AF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tiff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6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272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 userDrawn="1"/>
        </p:nvSpPr>
        <p:spPr>
          <a:xfrm>
            <a:off x="0" y="5045529"/>
            <a:ext cx="12192000" cy="181247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419" y="5205663"/>
            <a:ext cx="9646652" cy="1078674"/>
          </a:xfrm>
        </p:spPr>
        <p:txBody>
          <a:bodyPr anchor="b">
            <a:normAutofit/>
          </a:bodyPr>
          <a:lstStyle>
            <a:lvl1pPr algn="l"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GMT NEXT GEN TRANSIT PLAN</a:t>
            </a:r>
            <a:br>
              <a:rPr lang="en-US" dirty="0" smtClean="0"/>
            </a:br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283" y="63886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 smtClean="0"/>
              <a:t>February 21,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585" y="5291013"/>
            <a:ext cx="90830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29" y="328740"/>
            <a:ext cx="11167870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9" y="1219201"/>
            <a:ext cx="11167871" cy="4936273"/>
          </a:xfrm>
        </p:spPr>
        <p:txBody>
          <a:bodyPr/>
          <a:lstStyle>
            <a:lvl1pPr marL="0" indent="0">
              <a:spcBef>
                <a:spcPts val="1800"/>
              </a:spcBef>
              <a:buFont typeface="Wingdings" panose="05000000000000000000" pitchFamily="2" charset="2"/>
              <a:buNone/>
              <a:defRPr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34950" indent="-23495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 sz="2400">
                <a:latin typeface="+mj-lt"/>
              </a:defRPr>
            </a:lvl2pPr>
            <a:lvl3pPr marL="412750" indent="-177800"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>
                <a:latin typeface="+mj-lt"/>
              </a:defRPr>
            </a:lvl3pPr>
            <a:lvl4pPr marL="463550" indent="0">
              <a:buNone/>
              <a:tabLst/>
              <a:defRPr>
                <a:latin typeface="+mj-lt"/>
              </a:defRPr>
            </a:lvl4pPr>
            <a:lvl5pPr marL="695325" indent="0"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85600" y="6503487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GMT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658FC8"/>
                </a:solidFill>
              </a:rPr>
              <a:t>NEXT GEN TRANSIT PLAN</a:t>
            </a:r>
            <a:endParaRPr lang="en-US" sz="900" b="1" dirty="0">
              <a:solidFill>
                <a:srgbClr val="658FC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9" y="6314415"/>
            <a:ext cx="868715" cy="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s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Motion PP Template - header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7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219200"/>
            <a:ext cx="10566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85600" y="6648450"/>
            <a:ext cx="304800" cy="190500"/>
          </a:xfrm>
        </p:spPr>
        <p:txBody>
          <a:bodyPr/>
          <a:lstStyle/>
          <a:p>
            <a:fld id="{92A673C1-056B-4981-B750-DBB0D6F7AD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Motion PP Template - footer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3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85600" y="6648450"/>
            <a:ext cx="304800" cy="190500"/>
          </a:xfrm>
        </p:spPr>
        <p:txBody>
          <a:bodyPr/>
          <a:lstStyle/>
          <a:p>
            <a:fld id="{92A673C1-056B-4981-B750-DBB0D6F7AD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:\PUBS Dept\Z-Library\Logos\00-Nelson Nygaard logos New\Web and PPT\PNG\NNlogo_RGB_300dpi_PN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113" y="2400300"/>
            <a:ext cx="2017780" cy="2057405"/>
          </a:xfrm>
          <a:prstGeom prst="rect">
            <a:avLst/>
          </a:prstGeom>
          <a:noFill/>
        </p:spPr>
      </p:pic>
      <p:pic>
        <p:nvPicPr>
          <p:cNvPr id="9" name="Picture 8" descr="nMotion PP Template - header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1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1785600" cy="822960"/>
          </a:xfrm>
          <a:prstGeom prst="rect">
            <a:avLst/>
          </a:prstGeom>
          <a:solidFill>
            <a:schemeClr val="accent1"/>
          </a:solidFill>
        </p:spPr>
        <p:txBody>
          <a:bodyPr lIns="274320" anchor="ctr">
            <a:normAutofit/>
          </a:bodyPr>
          <a:lstStyle>
            <a:lvl1pPr algn="l">
              <a:defRPr sz="18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785600" y="3733800"/>
            <a:ext cx="4064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0" y="480060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785600" y="3733800"/>
            <a:ext cx="4064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80060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785600" y="3733800"/>
            <a:ext cx="4064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0" y="480060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785600" y="3733800"/>
            <a:ext cx="4064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0" y="480060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785600" y="3733800"/>
            <a:ext cx="4064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4800600"/>
            <a:ext cx="121920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Motion PP Template - header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7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3340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3340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 smtClean="0"/>
              <a:t>Picture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5105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Picture Info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8298180" y="2903220"/>
            <a:ext cx="6324600" cy="9753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103632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bg1"/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>
            <a:off x="7772400" y="3429000"/>
            <a:ext cx="6400800" cy="0"/>
          </a:xfrm>
          <a:prstGeom prst="line">
            <a:avLst/>
          </a:prstGeom>
          <a:ln w="38100" cmpd="sng"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75000">
                  <a:srgbClr val="0078A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907" y="38082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211" y="1125522"/>
            <a:ext cx="11051453" cy="512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85600" y="6629400"/>
            <a:ext cx="304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9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■"/>
        <a:defRPr sz="24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54" y="5226090"/>
            <a:ext cx="8432079" cy="92000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GMT NEXT GEN TRANSIT PLAN</a:t>
            </a:r>
            <a:br>
              <a:rPr lang="en-US" sz="1800" dirty="0" smtClean="0"/>
            </a:br>
            <a:r>
              <a:rPr lang="en-US" sz="3200" dirty="0" smtClean="0"/>
              <a:t>PROJECT </a:t>
            </a:r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4827" y="622690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/>
            <a:r>
              <a:rPr lang="en-US" sz="1400" b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  <a:ea typeface="+mj-ea"/>
                <a:cs typeface="Arial" pitchFamily="34" charset="0"/>
              </a:rPr>
              <a:t>February 21, 2017</a:t>
            </a:r>
            <a:endParaRPr lang="en-US" sz="4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w Cen MT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Develop vision, goals,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9" y="1219202"/>
            <a:ext cx="11167871" cy="603994"/>
          </a:xfrm>
        </p:spPr>
        <p:txBody>
          <a:bodyPr/>
          <a:lstStyle/>
          <a:p>
            <a:r>
              <a:rPr lang="en-US" dirty="0" smtClean="0"/>
              <a:t>Themes, Goals, Objectives, and Evaluation Criteria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6" y="1823196"/>
            <a:ext cx="6400800" cy="42212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98464" y="5077575"/>
            <a:ext cx="4491208" cy="1570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400" b="1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34950" indent="-234950" algn="l" defTabSz="685800" rtl="0" eaLnBrk="1" latinLnBrk="0" hangingPunct="1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412750" indent="-177800" algn="l" defTabSz="6858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463550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695325" indent="0" algn="l" defTabSz="6858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i="1" dirty="0" smtClean="0">
                <a:solidFill>
                  <a:srgbClr val="6F96CC"/>
                </a:solidFill>
              </a:rPr>
              <a:t>For example:	</a:t>
            </a:r>
          </a:p>
          <a:p>
            <a:pPr>
              <a:spcBef>
                <a:spcPts val="600"/>
              </a:spcBef>
            </a:pPr>
            <a:r>
              <a:rPr lang="en-US" sz="1800" i="1" dirty="0" smtClean="0">
                <a:solidFill>
                  <a:srgbClr val="6F96CC"/>
                </a:solidFill>
              </a:rPr>
              <a:t>Cost per Passenger</a:t>
            </a:r>
          </a:p>
          <a:p>
            <a:pPr>
              <a:spcBef>
                <a:spcPts val="300"/>
              </a:spcBef>
            </a:pPr>
            <a:r>
              <a:rPr lang="en-US" sz="1800" i="1" dirty="0" smtClean="0">
                <a:solidFill>
                  <a:srgbClr val="6F96CC"/>
                </a:solidFill>
              </a:rPr>
              <a:t>Passengers per Revenue Vehicle Hour</a:t>
            </a:r>
          </a:p>
          <a:p>
            <a:pPr>
              <a:spcBef>
                <a:spcPts val="300"/>
              </a:spcBef>
            </a:pPr>
            <a:r>
              <a:rPr lang="en-US" sz="1800" i="1" dirty="0">
                <a:solidFill>
                  <a:srgbClr val="6F96CC"/>
                </a:solidFill>
              </a:rPr>
              <a:t>E</a:t>
            </a:r>
            <a:r>
              <a:rPr lang="en-US" sz="1800" i="1" dirty="0" smtClean="0">
                <a:solidFill>
                  <a:srgbClr val="6F96CC"/>
                </a:solidFill>
              </a:rPr>
              <a:t>tc.</a:t>
            </a:r>
            <a:endParaRPr lang="en-US" sz="1800" i="1" dirty="0">
              <a:solidFill>
                <a:srgbClr val="6F96CC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43332" y="5555849"/>
            <a:ext cx="601884" cy="393539"/>
          </a:xfrm>
          <a:prstGeom prst="rightArrow">
            <a:avLst/>
          </a:prstGeom>
          <a:solidFill>
            <a:srgbClr val="6F9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Develop Scenarios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530" y="1219201"/>
            <a:ext cx="6630848" cy="4936273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ways to provide great transit</a:t>
            </a:r>
            <a:endParaRPr lang="en-US" dirty="0" smtClean="0"/>
          </a:p>
          <a:p>
            <a:r>
              <a:rPr lang="en-US" dirty="0" smtClean="0"/>
              <a:t>Like a puzzle, </a:t>
            </a:r>
            <a:r>
              <a:rPr lang="en-US" dirty="0" smtClean="0"/>
              <a:t>many different pieces must fit together:</a:t>
            </a:r>
            <a:endParaRPr lang="en-US" dirty="0" smtClean="0"/>
          </a:p>
          <a:p>
            <a:pPr lvl="1"/>
            <a:r>
              <a:rPr lang="en-US" dirty="0" smtClean="0"/>
              <a:t>Transit strategies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ervice structures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ervice balances (ways to make trade-offs)</a:t>
            </a:r>
          </a:p>
          <a:p>
            <a:pPr lvl="1"/>
            <a:r>
              <a:rPr lang="en-US" dirty="0" smtClean="0"/>
              <a:t>Other factors</a:t>
            </a:r>
          </a:p>
          <a:p>
            <a:r>
              <a:rPr lang="en-US" dirty="0" smtClean="0"/>
              <a:t>But unlike a puzzle, the pieces can fit together in different ways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379" y="1970223"/>
            <a:ext cx="4868748" cy="32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5. Develop Scenarios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4530" y="1219201"/>
            <a:ext cx="5701458" cy="4936273"/>
          </a:xfrm>
        </p:spPr>
        <p:txBody>
          <a:bodyPr/>
          <a:lstStyle/>
          <a:p>
            <a:r>
              <a:rPr lang="en-US" dirty="0" smtClean="0"/>
              <a:t>Will develop </a:t>
            </a:r>
            <a:r>
              <a:rPr lang="en-US" dirty="0" smtClean="0"/>
              <a:t>and vet </a:t>
            </a:r>
            <a:r>
              <a:rPr lang="en-US" dirty="0" smtClean="0"/>
              <a:t>three different scenarios</a:t>
            </a:r>
          </a:p>
          <a:p>
            <a:r>
              <a:rPr lang="en-US" dirty="0" smtClean="0"/>
              <a:t>Each will represent</a:t>
            </a:r>
            <a:r>
              <a:rPr lang="en-US" dirty="0" smtClean="0"/>
              <a:t> different </a:t>
            </a:r>
            <a:r>
              <a:rPr lang="en-US" dirty="0" smtClean="0"/>
              <a:t>ways to put the puzzle pieces together</a:t>
            </a:r>
            <a:endParaRPr lang="en-US" dirty="0"/>
          </a:p>
          <a:p>
            <a:r>
              <a:rPr lang="en-US" dirty="0" smtClean="0"/>
              <a:t>Scenarios change </a:t>
            </a:r>
            <a:r>
              <a:rPr lang="en-US" dirty="0"/>
              <a:t>discussion from “should changes be made?” to “what changes should be made?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96" y="409690"/>
            <a:ext cx="3200400" cy="41414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878" y="1219201"/>
            <a:ext cx="3200400" cy="41414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984" y="2014044"/>
            <a:ext cx="3200400" cy="41414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94984" y="6191303"/>
            <a:ext cx="368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smtClean="0"/>
              <a:t>SEAT Transit Study (New London/Groton, CT)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235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Develop Recommended Plan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36623" y="1673226"/>
            <a:ext cx="9435620" cy="2838814"/>
            <a:chOff x="1981200" y="1703206"/>
            <a:chExt cx="8229600" cy="2475969"/>
          </a:xfrm>
        </p:grpSpPr>
        <p:sp>
          <p:nvSpPr>
            <p:cNvPr id="4" name="Rounded Rectangle 3"/>
            <p:cNvSpPr/>
            <p:nvPr/>
          </p:nvSpPr>
          <p:spPr>
            <a:xfrm>
              <a:off x="1981200" y="2374558"/>
              <a:ext cx="4448510" cy="4619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w Cen MT" pitchFamily="34" charset="0"/>
                </a:rPr>
                <a:t>Stakeholder Preferences &amp; Feedback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981200" y="1703206"/>
              <a:ext cx="4448510" cy="4619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w Cen MT" pitchFamily="34" charset="0"/>
                </a:rPr>
                <a:t>Consistent with Vision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81200" y="3045910"/>
              <a:ext cx="4448510" cy="4619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w Cen MT" pitchFamily="34" charset="0"/>
                </a:rPr>
                <a:t>Technical Evaluation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81200" y="3717261"/>
              <a:ext cx="4448510" cy="4619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Tw Cen MT" pitchFamily="34" charset="0"/>
                </a:rPr>
                <a:t>Financial Constraints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71139" y="2490239"/>
              <a:ext cx="3039661" cy="9004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w Cen MT" pitchFamily="34" charset="0"/>
                </a:rPr>
                <a:t>Recommendations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13440" y="1753020"/>
              <a:ext cx="657699" cy="6215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513440" y="3513141"/>
              <a:ext cx="657699" cy="62153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65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9" y="1789333"/>
            <a:ext cx="11075833" cy="34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6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9" y="1219201"/>
            <a:ext cx="8084893" cy="4936273"/>
          </a:xfrm>
        </p:spPr>
        <p:txBody>
          <a:bodyPr>
            <a:normAutofit lnSpcReduction="10000"/>
          </a:bodyPr>
          <a:lstStyle/>
          <a:p>
            <a:pPr marL="14288"/>
            <a:r>
              <a:rPr lang="en-US" dirty="0" smtClean="0"/>
              <a:t>GMT has grown rapidly through “mergers and acquisitions”</a:t>
            </a:r>
          </a:p>
          <a:p>
            <a:pPr marL="14288"/>
            <a:r>
              <a:rPr lang="en-US" dirty="0"/>
              <a:t>Over recent years, more emphasis on organization and capital improvements than service</a:t>
            </a:r>
          </a:p>
          <a:p>
            <a:pPr marL="696913" lvl="1" indent="-396875"/>
            <a:r>
              <a:rPr lang="en-US" dirty="0" smtClean="0"/>
              <a:t>Service consolidation</a:t>
            </a:r>
          </a:p>
          <a:p>
            <a:pPr marL="696913" lvl="1" indent="-396875"/>
            <a:r>
              <a:rPr lang="en-US" dirty="0" smtClean="0"/>
              <a:t>Governance and management structures </a:t>
            </a:r>
          </a:p>
          <a:p>
            <a:pPr marL="696913" lvl="1" indent="-396875"/>
            <a:r>
              <a:rPr lang="en-US" dirty="0"/>
              <a:t>U</a:t>
            </a:r>
            <a:r>
              <a:rPr lang="en-US" dirty="0" smtClean="0"/>
              <a:t>nified branding</a:t>
            </a:r>
          </a:p>
          <a:p>
            <a:pPr marL="696913" lvl="1" indent="-396875"/>
            <a:r>
              <a:rPr lang="en-US" dirty="0" smtClean="0"/>
              <a:t>Capital improvements (downtown transit center)</a:t>
            </a:r>
          </a:p>
          <a:p>
            <a:pPr marL="14288"/>
            <a:r>
              <a:rPr lang="en-US" dirty="0" smtClean="0"/>
              <a:t>Most services still operate in similar manner as before mergers</a:t>
            </a:r>
            <a:endParaRPr lang="en-US" dirty="0"/>
          </a:p>
          <a:p>
            <a:pPr marL="396875" indent="-396875">
              <a:buFont typeface="Wingdings" panose="05000000000000000000" pitchFamily="2" charset="2"/>
              <a:buChar char="Ü"/>
            </a:pPr>
            <a:r>
              <a:rPr lang="en-US" dirty="0" smtClean="0"/>
              <a:t>This effort is designed to improve the way services work as a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771" y="2569750"/>
            <a:ext cx="2370634" cy="135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588" y="1219201"/>
            <a:ext cx="1257267" cy="87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565" y="1219202"/>
            <a:ext cx="1005840" cy="791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771" y="4153662"/>
            <a:ext cx="2370634" cy="18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4530" y="1219201"/>
            <a:ext cx="6960632" cy="49362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Expansive service area across northern and central Vermont</a:t>
            </a:r>
          </a:p>
          <a:p>
            <a:r>
              <a:rPr lang="en-US" dirty="0" smtClean="0"/>
              <a:t>Diverse service area with many types of transit</a:t>
            </a:r>
          </a:p>
          <a:p>
            <a:pPr lvl="1"/>
            <a:r>
              <a:rPr lang="en-US" dirty="0" smtClean="0"/>
              <a:t>Fixed-route service in urban areas</a:t>
            </a:r>
          </a:p>
          <a:p>
            <a:pPr lvl="1"/>
            <a:r>
              <a:rPr lang="en-US" dirty="0" smtClean="0"/>
              <a:t>Fixed- and deviated fixed-route service to rural communities</a:t>
            </a:r>
          </a:p>
          <a:p>
            <a:pPr lvl="1"/>
            <a:r>
              <a:rPr lang="en-US" dirty="0" smtClean="0"/>
              <a:t>Regional and commuter service</a:t>
            </a:r>
          </a:p>
          <a:p>
            <a:pPr lvl="1"/>
            <a:r>
              <a:rPr lang="en-US" dirty="0" smtClean="0"/>
              <a:t>Seasonal skier-oriented service</a:t>
            </a:r>
          </a:p>
          <a:p>
            <a:pPr lvl="1"/>
            <a:r>
              <a:rPr lang="en-US" dirty="0" smtClean="0"/>
              <a:t>Other specialized services</a:t>
            </a:r>
          </a:p>
          <a:p>
            <a:pPr marL="0" lvl="1" indent="0">
              <a:spcBef>
                <a:spcPts val="1800"/>
              </a:spcBef>
              <a:buClr>
                <a:schemeClr val="accent1"/>
              </a:buClr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service types than many much larger systems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004" y="1298440"/>
            <a:ext cx="3967396" cy="50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6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point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4530" y="1219201"/>
            <a:ext cx="6960632" cy="4936273"/>
          </a:xfrm>
        </p:spPr>
        <p:txBody>
          <a:bodyPr>
            <a:normAutofit/>
          </a:bodyPr>
          <a:lstStyle/>
          <a:p>
            <a:r>
              <a:rPr lang="en-US" dirty="0" smtClean="0"/>
              <a:t>Individual services that provide more attractive service</a:t>
            </a:r>
          </a:p>
          <a:p>
            <a:r>
              <a:rPr lang="en-US" dirty="0" smtClean="0"/>
              <a:t>Individual services </a:t>
            </a:r>
            <a:r>
              <a:rPr lang="en-US" dirty="0" smtClean="0"/>
              <a:t>that </a:t>
            </a:r>
            <a:r>
              <a:rPr lang="en-US" dirty="0" smtClean="0"/>
              <a:t>are well integrated to form a strong </a:t>
            </a:r>
            <a:r>
              <a:rPr lang="en-US" dirty="0" smtClean="0"/>
              <a:t>system</a:t>
            </a:r>
            <a:endParaRPr lang="en-US" dirty="0" smtClean="0"/>
          </a:p>
          <a:p>
            <a:r>
              <a:rPr lang="en-US" dirty="0" smtClean="0"/>
              <a:t>Better service for existing riders</a:t>
            </a:r>
          </a:p>
          <a:p>
            <a:pPr marL="0" lvl="1" indent="0">
              <a:spcBef>
                <a:spcPts val="1800"/>
              </a:spcBef>
              <a:buClr>
                <a:schemeClr val="accent1"/>
              </a:buClr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service that will attract new riders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004" y="1298440"/>
            <a:ext cx="3967396" cy="50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0F5FE3CF-9BBE-41B5-82E0-58340BBFCF3A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0978" y="3413492"/>
            <a:ext cx="2277908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Develop Alternatives and Scenarios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0978" y="4399372"/>
            <a:ext cx="2277908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Develop Recommended Plan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50977" y="2443796"/>
            <a:ext cx="2277908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Evaluation Framework</a:t>
            </a:r>
          </a:p>
        </p:txBody>
      </p:sp>
      <p:sp>
        <p:nvSpPr>
          <p:cNvPr id="10" name="Isosceles Triangle 9"/>
          <p:cNvSpPr/>
          <p:nvPr/>
        </p:nvSpPr>
        <p:spPr>
          <a:xfrm flipV="1">
            <a:off x="5675214" y="3159182"/>
            <a:ext cx="844321" cy="19712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flipV="1">
            <a:off x="5667121" y="4146005"/>
            <a:ext cx="844321" cy="19712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5526" y="1310666"/>
            <a:ext cx="2286000" cy="703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Stakeholder</a:t>
            </a:r>
          </a:p>
          <a:p>
            <a:pPr algn="ctr"/>
            <a:r>
              <a:rPr lang="en-US" sz="1600" b="1" dirty="0">
                <a:latin typeface="Tw Cen MT" panose="020B0602020104020603" pitchFamily="34" charset="0"/>
              </a:rPr>
              <a:t>Engagement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51909" y="1310666"/>
            <a:ext cx="2286000" cy="703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Analyze Existing Urban and Rural Services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68292" y="1306191"/>
            <a:ext cx="2286000" cy="703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Assess Customer Markets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06032" y="1181439"/>
            <a:ext cx="7355660" cy="9224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flipV="1">
            <a:off x="5673840" y="2191373"/>
            <a:ext cx="844321" cy="19712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50977" y="5385252"/>
            <a:ext cx="2277908" cy="64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w Cen MT" panose="020B0602020104020603" pitchFamily="34" charset="0"/>
              </a:rPr>
              <a:t>Implementation</a:t>
            </a:r>
          </a:p>
        </p:txBody>
      </p:sp>
      <p:sp>
        <p:nvSpPr>
          <p:cNvPr id="30" name="Isosceles Triangle 29"/>
          <p:cNvSpPr/>
          <p:nvPr/>
        </p:nvSpPr>
        <p:spPr>
          <a:xfrm flipV="1">
            <a:off x="5667120" y="5131885"/>
            <a:ext cx="844321" cy="19712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Public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9" y="1219201"/>
            <a:ext cx="6555897" cy="4936273"/>
          </a:xfrm>
        </p:spPr>
        <p:txBody>
          <a:bodyPr/>
          <a:lstStyle/>
          <a:p>
            <a:r>
              <a:rPr lang="en-US" dirty="0" smtClean="0"/>
              <a:t>Communicate </a:t>
            </a:r>
            <a:r>
              <a:rPr lang="en-US" dirty="0"/>
              <a:t>early and </a:t>
            </a:r>
            <a:r>
              <a:rPr lang="en-US" dirty="0" smtClean="0"/>
              <a:t>often</a:t>
            </a:r>
          </a:p>
          <a:p>
            <a:r>
              <a:rPr lang="en-US" dirty="0" smtClean="0"/>
              <a:t>Be clear and transparent</a:t>
            </a:r>
            <a:endParaRPr lang="en-US" dirty="0"/>
          </a:p>
          <a:p>
            <a:r>
              <a:rPr lang="en-US" dirty="0"/>
              <a:t>Leverage existing </a:t>
            </a:r>
            <a:r>
              <a:rPr lang="en-US" dirty="0" smtClean="0"/>
              <a:t>groups</a:t>
            </a:r>
            <a:endParaRPr lang="en-US" dirty="0"/>
          </a:p>
          <a:p>
            <a:r>
              <a:rPr lang="en-US" dirty="0"/>
              <a:t>Clarity and </a:t>
            </a:r>
            <a:r>
              <a:rPr lang="en-US" dirty="0" smtClean="0"/>
              <a:t>transparency</a:t>
            </a:r>
            <a:endParaRPr lang="en-US" dirty="0"/>
          </a:p>
          <a:p>
            <a:r>
              <a:rPr lang="en-US" dirty="0"/>
              <a:t>Engage diverse and disadvantaged communities </a:t>
            </a:r>
          </a:p>
          <a:p>
            <a:r>
              <a:rPr lang="en-US" dirty="0" smtClean="0"/>
              <a:t>Use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0F5FE3CF-9BBE-41B5-82E0-58340BBFCF3A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41" y="661579"/>
            <a:ext cx="3979681" cy="58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Analyze Existing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7110532" cy="4936273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overall system</a:t>
            </a:r>
          </a:p>
          <a:p>
            <a:r>
              <a:rPr lang="en-US" dirty="0" smtClean="0"/>
              <a:t>Bottom-up, detailed evaluation of each route</a:t>
            </a:r>
          </a:p>
          <a:p>
            <a:pPr lvl="1"/>
            <a:r>
              <a:rPr lang="en-US" dirty="0" smtClean="0"/>
              <a:t>Ridership by route, by time of day, and direction</a:t>
            </a:r>
          </a:p>
          <a:p>
            <a:pPr lvl="1"/>
            <a:r>
              <a:rPr lang="en-US" dirty="0" err="1" smtClean="0"/>
              <a:t>Ons</a:t>
            </a:r>
            <a:r>
              <a:rPr lang="en-US" dirty="0" smtClean="0"/>
              <a:t> and offs by stop and by time of day</a:t>
            </a:r>
          </a:p>
          <a:p>
            <a:pPr lvl="1"/>
            <a:r>
              <a:rPr lang="en-US" dirty="0" smtClean="0"/>
              <a:t>Maximum loads and load profiles</a:t>
            </a:r>
          </a:p>
          <a:p>
            <a:r>
              <a:rPr lang="en-US" dirty="0" smtClean="0"/>
              <a:t>Identify strengths and weaknesses of each route</a:t>
            </a:r>
          </a:p>
          <a:p>
            <a:pPr marL="396875" indent="-396875">
              <a:buFont typeface="Wingdings" panose="05000000000000000000" pitchFamily="2" charset="2"/>
              <a:buChar char="Ü"/>
            </a:pPr>
            <a:r>
              <a:rPr lang="en-US" dirty="0"/>
              <a:t>Identify potential 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5FE3CF-9BBE-41B5-82E0-58340BBFCF3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1" descr="H:\Marketing\00-Proposals\02-Submitted Props\CRCOG Hartford Comp Analysis 2013.0775\07 Images - Graphics\Stop-Level Ridersh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7336" y="1219201"/>
            <a:ext cx="3675063" cy="4949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01649" y="6169026"/>
            <a:ext cx="368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PVTA Comprehensive Operations Analysis </a:t>
            </a:r>
            <a:r>
              <a:rPr lang="en-US" sz="1000" i="1" smtClean="0"/>
              <a:t>(Springfield, MA)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2635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Conduct Market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underlying demand for transit</a:t>
            </a:r>
          </a:p>
          <a:p>
            <a:r>
              <a:rPr lang="en-US" dirty="0" smtClean="0"/>
              <a:t>Population and employment density</a:t>
            </a:r>
          </a:p>
          <a:p>
            <a:r>
              <a:rPr lang="en-US" dirty="0" smtClean="0"/>
              <a:t>Socio-economic factors</a:t>
            </a:r>
          </a:p>
          <a:p>
            <a:r>
              <a:rPr lang="en-US" dirty="0" smtClean="0"/>
              <a:t>Travel patterns</a:t>
            </a:r>
          </a:p>
          <a:p>
            <a:r>
              <a:rPr lang="en-US" dirty="0" smtClean="0"/>
              <a:t>Location of major activity centers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0F5FE3CF-9BBE-41B5-82E0-58340BBFCF3A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53311" y="932748"/>
            <a:ext cx="4132289" cy="52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653311" y="6155474"/>
            <a:ext cx="368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RIPTA Comprehensive Operational Analysis (Providence, RI_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645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803" y="6314415"/>
            <a:ext cx="1244184" cy="543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4529" y="1219201"/>
            <a:ext cx="11167871" cy="563879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What kind of service do you want to provide?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How should trade-offs be made?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 marL="14288"/>
            <a:endParaRPr lang="en-US" dirty="0" smtClean="0"/>
          </a:p>
          <a:p>
            <a:pPr marL="396875" indent="-396875">
              <a:buFont typeface="Wingdings" panose="05000000000000000000" pitchFamily="2" charset="2"/>
              <a:buChar char="Ü"/>
            </a:pPr>
            <a:endParaRPr lang="en-US" dirty="0"/>
          </a:p>
          <a:p>
            <a:pPr marL="396875" indent="-396875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96875" indent="-396875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96875" indent="-396875"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en-US" i="1" dirty="0" smtClean="0"/>
              <a:t>Decisions on how to make trade-offs are an important component of Board input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Develop vision, goals, and objectives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443396" y="2471487"/>
            <a:ext cx="7522965" cy="3134225"/>
            <a:chOff x="1188719" y="2887899"/>
            <a:chExt cx="6766561" cy="2819091"/>
          </a:xfrm>
        </p:grpSpPr>
        <p:grpSp>
          <p:nvGrpSpPr>
            <p:cNvPr id="35" name="Group 34"/>
            <p:cNvGrpSpPr/>
            <p:nvPr/>
          </p:nvGrpSpPr>
          <p:grpSpPr>
            <a:xfrm>
              <a:off x="1188719" y="2887899"/>
              <a:ext cx="6766561" cy="2819091"/>
              <a:chOff x="1188721" y="2502816"/>
              <a:chExt cx="6766561" cy="2819091"/>
            </a:xfrm>
            <a:solidFill>
              <a:schemeClr val="accent2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3506772" y="2502816"/>
                <a:ext cx="4448510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Tw Cen MT" pitchFamily="34" charset="0"/>
                  </a:rPr>
                  <a:t>		Productivity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506771" y="2995367"/>
                <a:ext cx="4448510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Tw Cen MT" pitchFamily="34" charset="0"/>
                  </a:rPr>
                  <a:t>		Span of Service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506771" y="3485562"/>
                <a:ext cx="4448510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Tw Cen MT" pitchFamily="34" charset="0"/>
                  </a:rPr>
                  <a:t>		Cost-Effectiveness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506771" y="3975757"/>
                <a:ext cx="4448510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Tw Cen MT" pitchFamily="34" charset="0"/>
                  </a:rPr>
                  <a:t>		Speed/Travel Time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506771" y="4465952"/>
                <a:ext cx="4448510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Tw Cen MT" pitchFamily="34" charset="0"/>
                  </a:rPr>
                  <a:t>		Direct Routes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506772" y="4956147"/>
                <a:ext cx="4448510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latin typeface="Tw Cen MT" pitchFamily="34" charset="0"/>
                  </a:rPr>
                  <a:t>		Expand to New Areas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188722" y="2502816"/>
                <a:ext cx="2487733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Tw Cen MT" pitchFamily="34" charset="0"/>
                  </a:rPr>
                  <a:t>Coverage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188721" y="2995367"/>
                <a:ext cx="2487733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Tw Cen MT" pitchFamily="34" charset="0"/>
                  </a:rPr>
                  <a:t>Frequency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1188721" y="3485562"/>
                <a:ext cx="2487733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Tw Cen MT" pitchFamily="34" charset="0"/>
                  </a:rPr>
                  <a:t>Equity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188721" y="3975757"/>
                <a:ext cx="2487733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Tw Cen MT" pitchFamily="34" charset="0"/>
                  </a:rPr>
                  <a:t>Distance to Stops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188721" y="4465952"/>
                <a:ext cx="2487733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Tw Cen MT" pitchFamily="34" charset="0"/>
                  </a:rPr>
                  <a:t>Walk Distance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188722" y="4956147"/>
                <a:ext cx="2487733" cy="36576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000" dirty="0">
                    <a:latin typeface="Tw Cen MT" pitchFamily="34" charset="0"/>
                  </a:rPr>
                  <a:t>Improve Existing</a:t>
                </a:r>
              </a:p>
            </p:txBody>
          </p:sp>
        </p:grpSp>
        <p:sp>
          <p:nvSpPr>
            <p:cNvPr id="48" name="Left-Right Arrow 47"/>
            <p:cNvSpPr/>
            <p:nvPr/>
          </p:nvSpPr>
          <p:spPr>
            <a:xfrm>
              <a:off x="4059029" y="2935034"/>
              <a:ext cx="1005840" cy="274320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Tw Cen MT" pitchFamily="34" charset="0"/>
                </a:rPr>
                <a:t>OR</a:t>
              </a:r>
            </a:p>
          </p:txBody>
        </p:sp>
        <p:sp>
          <p:nvSpPr>
            <p:cNvPr id="49" name="Left-Right Arrow 48"/>
            <p:cNvSpPr/>
            <p:nvPr/>
          </p:nvSpPr>
          <p:spPr>
            <a:xfrm>
              <a:off x="4059029" y="3438896"/>
              <a:ext cx="1005840" cy="274320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Tw Cen MT" pitchFamily="34" charset="0"/>
                </a:rPr>
                <a:t>OR</a:t>
              </a:r>
            </a:p>
          </p:txBody>
        </p:sp>
        <p:sp>
          <p:nvSpPr>
            <p:cNvPr id="50" name="Left-Right Arrow 49"/>
            <p:cNvSpPr/>
            <p:nvPr/>
          </p:nvSpPr>
          <p:spPr>
            <a:xfrm>
              <a:off x="4063742" y="3917780"/>
              <a:ext cx="1005840" cy="274320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Tw Cen MT" pitchFamily="34" charset="0"/>
                </a:rPr>
                <a:t>OR</a:t>
              </a:r>
            </a:p>
          </p:txBody>
        </p:sp>
        <p:sp>
          <p:nvSpPr>
            <p:cNvPr id="51" name="Left-Right Arrow 50"/>
            <p:cNvSpPr/>
            <p:nvPr/>
          </p:nvSpPr>
          <p:spPr>
            <a:xfrm>
              <a:off x="4063742" y="4398232"/>
              <a:ext cx="1005840" cy="274320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Tw Cen MT" pitchFamily="34" charset="0"/>
                </a:rPr>
                <a:t>OR</a:t>
              </a:r>
            </a:p>
          </p:txBody>
        </p:sp>
        <p:sp>
          <p:nvSpPr>
            <p:cNvPr id="52" name="Left-Right Arrow 51"/>
            <p:cNvSpPr/>
            <p:nvPr/>
          </p:nvSpPr>
          <p:spPr>
            <a:xfrm>
              <a:off x="4063742" y="4897538"/>
              <a:ext cx="1005840" cy="274320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Tw Cen MT" pitchFamily="34" charset="0"/>
                </a:rPr>
                <a:t>OR</a:t>
              </a:r>
            </a:p>
          </p:txBody>
        </p:sp>
        <p:sp>
          <p:nvSpPr>
            <p:cNvPr id="53" name="Left-Right Arrow 52"/>
            <p:cNvSpPr/>
            <p:nvPr/>
          </p:nvSpPr>
          <p:spPr>
            <a:xfrm>
              <a:off x="4063742" y="5378938"/>
              <a:ext cx="1005840" cy="274320"/>
            </a:xfrm>
            <a:prstGeom prst="left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Tw Cen MT" pitchFamily="34" charset="0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 Light 2016">
  <a:themeElements>
    <a:clrScheme name="NN Color 2016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ADBB"/>
      </a:accent2>
      <a:accent3>
        <a:srgbClr val="D46F4E"/>
      </a:accent3>
      <a:accent4>
        <a:srgbClr val="CFAF1F"/>
      </a:accent4>
      <a:accent5>
        <a:srgbClr val="B5BD00"/>
      </a:accent5>
      <a:accent6>
        <a:srgbClr val="987366"/>
      </a:accent6>
      <a:hlink>
        <a:srgbClr val="00659A"/>
      </a:hlink>
      <a:folHlink>
        <a:srgbClr val="5D1E79"/>
      </a:folHlink>
    </a:clrScheme>
    <a:fontScheme name="NN 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Light 2016" id="{8EB4098C-05CA-4C54-85CE-B7C7EA252F56}" vid="{A0E3E33C-61C4-4FA5-AEB8-FB2A82B43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 Light</Template>
  <TotalTime>7900</TotalTime>
  <Words>487</Words>
  <Application>Microsoft Macintosh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.AppleSystemUIFont</vt:lpstr>
      <vt:lpstr>Calibri</vt:lpstr>
      <vt:lpstr>Tahoma</vt:lpstr>
      <vt:lpstr>Tw Cen MT</vt:lpstr>
      <vt:lpstr>Wingdings</vt:lpstr>
      <vt:lpstr>Arial</vt:lpstr>
      <vt:lpstr>NN Light 2016</vt:lpstr>
      <vt:lpstr>GMT NEXT GEN TRANSIT PLAN PROJECT OVERVIEW</vt:lpstr>
      <vt:lpstr>BACKGROUND</vt:lpstr>
      <vt:lpstr>Starting point</vt:lpstr>
      <vt:lpstr>Ending point</vt:lpstr>
      <vt:lpstr>THE PROCESS</vt:lpstr>
      <vt:lpstr>1. Public Engagement</vt:lpstr>
      <vt:lpstr>2. Analyze Existing Service</vt:lpstr>
      <vt:lpstr>3. Conduct Market Analysis</vt:lpstr>
      <vt:lpstr>4. Develop vision, goals, and objectives</vt:lpstr>
      <vt:lpstr>4. Develop vision, goals, and objectives</vt:lpstr>
      <vt:lpstr>5. Develop Scenarios</vt:lpstr>
      <vt:lpstr>5. Develop Scenarios</vt:lpstr>
      <vt:lpstr>6. Develop Recommended Plan</vt:lpstr>
      <vt:lpstr>timeline</vt:lpstr>
    </vt:vector>
  </TitlesOfParts>
  <Company>Nelson\Nygaard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Eryn Rosenblum</dc:creator>
  <cp:lastModifiedBy>Geoff Slater</cp:lastModifiedBy>
  <cp:revision>109</cp:revision>
  <dcterms:created xsi:type="dcterms:W3CDTF">2016-09-08T19:59:55Z</dcterms:created>
  <dcterms:modified xsi:type="dcterms:W3CDTF">2017-02-20T21:36:54Z</dcterms:modified>
</cp:coreProperties>
</file>