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328" r:id="rId4"/>
    <p:sldId id="332" r:id="rId5"/>
    <p:sldId id="333" r:id="rId6"/>
    <p:sldId id="342" r:id="rId7"/>
    <p:sldId id="343" r:id="rId8"/>
    <p:sldId id="344" r:id="rId9"/>
    <p:sldId id="345" r:id="rId10"/>
    <p:sldId id="346" r:id="rId11"/>
    <p:sldId id="334" r:id="rId12"/>
    <p:sldId id="336" r:id="rId13"/>
    <p:sldId id="337" r:id="rId14"/>
    <p:sldId id="338" r:id="rId15"/>
    <p:sldId id="339" r:id="rId16"/>
    <p:sldId id="340" r:id="rId17"/>
    <p:sldId id="341" r:id="rId18"/>
    <p:sldId id="347" r:id="rId19"/>
    <p:sldId id="348" r:id="rId20"/>
    <p:sldId id="355" r:id="rId21"/>
    <p:sldId id="357" r:id="rId22"/>
    <p:sldId id="3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2B941"/>
    <a:srgbClr val="07BD84"/>
    <a:srgbClr val="000000"/>
    <a:srgbClr val="6F96CC"/>
    <a:srgbClr val="028C60"/>
    <a:srgbClr val="658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0" autoAdjust="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5BAC-1071-4E53-84CA-06C5E0F37AB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0217-2649-42D0-A10D-85E381AF3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0217-2649-42D0-A10D-85E381AF3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0217-2649-42D0-A10D-85E381AF3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0217-2649-42D0-A10D-85E381AF3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0217-2649-42D0-A10D-85E381AF3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7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493627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Wingdings" panose="05000000000000000000" pitchFamily="2" charset="2"/>
              <a:buNone/>
              <a:defRPr b="1" i="0" cap="none" baseline="0">
                <a:solidFill>
                  <a:srgbClr val="82B941"/>
                </a:solidFill>
                <a:latin typeface="+mj-lt"/>
              </a:defRPr>
            </a:lvl1pPr>
            <a:lvl2pPr marL="2413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400">
                <a:latin typeface="+mj-lt"/>
              </a:defRPr>
            </a:lvl2pPr>
            <a:lvl3pPr marL="4699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>
                <a:latin typeface="+mj-lt"/>
              </a:defRPr>
            </a:lvl3pPr>
            <a:lvl4pPr marL="641350" indent="0">
              <a:spcBef>
                <a:spcPts val="600"/>
              </a:spcBef>
              <a:buNone/>
              <a:tabLst/>
              <a:defRPr>
                <a:latin typeface="+mj-lt"/>
              </a:defRPr>
            </a:lvl4pPr>
            <a:lvl5pPr marL="927100" indent="0">
              <a:spcBef>
                <a:spcPts val="600"/>
              </a:spcBef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30" y="6314415"/>
            <a:ext cx="1919314" cy="4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it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167312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Wingdings" panose="05000000000000000000" pitchFamily="2" charset="2"/>
              <a:buNone/>
              <a:defRPr b="1" i="0" cap="none" baseline="0">
                <a:solidFill>
                  <a:srgbClr val="82B941"/>
                </a:solidFill>
                <a:latin typeface="+mj-lt"/>
              </a:defRPr>
            </a:lvl1pPr>
            <a:lvl2pPr marL="2413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400">
                <a:latin typeface="+mj-lt"/>
              </a:defRPr>
            </a:lvl2pPr>
            <a:lvl3pPr marL="4699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>
                <a:latin typeface="+mj-lt"/>
              </a:defRPr>
            </a:lvl3pPr>
            <a:lvl4pPr marL="641350" indent="0">
              <a:spcBef>
                <a:spcPts val="600"/>
              </a:spcBef>
              <a:buNone/>
              <a:tabLst/>
              <a:defRPr>
                <a:latin typeface="+mj-lt"/>
              </a:defRPr>
            </a:lvl4pPr>
            <a:lvl5pPr marL="927100" indent="0">
              <a:spcBef>
                <a:spcPts val="600"/>
              </a:spcBef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uts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104107"/>
          </a:xfrm>
        </p:spPr>
        <p:txBody>
          <a:bodyPr/>
          <a:lstStyle>
            <a:lvl1pPr marL="0" indent="0">
              <a:spcBef>
                <a:spcPts val="1800"/>
              </a:spcBef>
              <a:buFont typeface="Wingdings" panose="05000000000000000000" pitchFamily="2" charset="2"/>
              <a:buNone/>
              <a:defRPr b="1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34950" indent="-23495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 sz="2400">
                <a:latin typeface="+mj-lt"/>
              </a:defRPr>
            </a:lvl2pPr>
            <a:lvl3pPr marL="412750" indent="-177800"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>
                <a:latin typeface="+mj-lt"/>
              </a:defRPr>
            </a:lvl3pPr>
            <a:lvl4pPr marL="463550" indent="0">
              <a:buNone/>
              <a:tabLst/>
              <a:defRPr>
                <a:latin typeface="+mj-lt"/>
              </a:defRPr>
            </a:lvl4pPr>
            <a:lvl5pPr marL="695325" indent="0"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272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Rectangle 4"/>
          <p:cNvSpPr/>
          <p:nvPr userDrawn="1"/>
        </p:nvSpPr>
        <p:spPr>
          <a:xfrm>
            <a:off x="0" y="5045531"/>
            <a:ext cx="12192000" cy="1812471"/>
          </a:xfrm>
          <a:prstGeom prst="rect">
            <a:avLst/>
          </a:prstGeom>
          <a:solidFill>
            <a:srgbClr val="07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419" y="5205663"/>
            <a:ext cx="9646652" cy="1078674"/>
          </a:xfrm>
        </p:spPr>
        <p:txBody>
          <a:bodyPr anchor="b">
            <a:normAutofit/>
          </a:bodyPr>
          <a:lstStyle>
            <a:lvl1pPr algn="l">
              <a:defRPr sz="3600" b="1" baseline="0">
                <a:latin typeface="+mj-lt"/>
              </a:defRPr>
            </a:lvl1pPr>
          </a:lstStyle>
          <a:p>
            <a:r>
              <a:rPr lang="en-US" dirty="0" smtClean="0"/>
              <a:t>GMT NEXT GEN TRANSIT PLAN</a:t>
            </a:r>
            <a:br>
              <a:rPr lang="en-US" dirty="0" smtClean="0"/>
            </a:br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283" y="63886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585" y="5291013"/>
            <a:ext cx="90830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6200" y="1825625"/>
            <a:ext cx="7988300" cy="18923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657726" y="3717925"/>
            <a:ext cx="5086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more information:</a:t>
            </a:r>
          </a:p>
          <a:p>
            <a:r>
              <a:rPr lang="en-US" dirty="0">
                <a:solidFill>
                  <a:srgbClr val="82B941"/>
                </a:solidFill>
              </a:rPr>
              <a:t>David Armstrong</a:t>
            </a:r>
          </a:p>
          <a:p>
            <a:r>
              <a:rPr lang="en-US" dirty="0">
                <a:solidFill>
                  <a:srgbClr val="82B941"/>
                </a:solidFill>
              </a:rPr>
              <a:t>GMT Planning Manager</a:t>
            </a:r>
          </a:p>
          <a:p>
            <a:r>
              <a:rPr lang="en-US" dirty="0" err="1">
                <a:solidFill>
                  <a:srgbClr val="82B941"/>
                </a:solidFill>
              </a:rPr>
              <a:t>darmstrong@ridegmt.com</a:t>
            </a:r>
            <a:endParaRPr lang="en-US" dirty="0">
              <a:solidFill>
                <a:srgbClr val="82B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0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907" y="38082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212" y="1125522"/>
            <a:ext cx="11051453" cy="512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85600" y="6629400"/>
            <a:ext cx="3048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69" r:id="rId3"/>
    <p:sldLayoutId id="2147483668" r:id="rId4"/>
    <p:sldLayoutId id="2147483671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■"/>
        <a:defRPr sz="24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0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0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25.emf"/><Relationship Id="rId4" Type="http://schemas.openxmlformats.org/officeDocument/2006/relationships/image" Target="../media/image26.emf"/><Relationship Id="rId9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54" y="5226090"/>
            <a:ext cx="8432079" cy="920008"/>
          </a:xfrm>
        </p:spPr>
        <p:txBody>
          <a:bodyPr>
            <a:normAutofit/>
          </a:bodyPr>
          <a:lstStyle/>
          <a:p>
            <a:r>
              <a:rPr lang="en-US" sz="1800" dirty="0"/>
              <a:t>GMT NEXT GEN TRANSIT PLAN</a:t>
            </a:r>
            <a:br>
              <a:rPr lang="en-US" sz="1800" dirty="0"/>
            </a:br>
            <a:r>
              <a:rPr lang="en-US" sz="3200" dirty="0" smtClean="0"/>
              <a:t>CATMA ETC MEETING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4827" y="6226907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/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  <a:ea typeface="+mj-ea"/>
                <a:cs typeface="Arial" pitchFamily="34" charset="0"/>
              </a:rPr>
              <a:t>MAY 11, </a:t>
            </a:r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  <a:ea typeface="+mj-ea"/>
                <a:cs typeface="Arial" pitchFamily="34" charset="0"/>
              </a:rPr>
              <a:t>2017</a:t>
            </a:r>
            <a:endParaRPr lang="en-US" sz="4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w Cen MT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facts: Number of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dirty="0" smtClean="0"/>
              <a:t>	</a:t>
            </a:r>
            <a:r>
              <a:rPr lang="en-US" sz="3200" dirty="0"/>
              <a:t>Number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u="sng" dirty="0"/>
              <a:t>of Routes</a:t>
            </a:r>
            <a:endParaRPr lang="en-US" sz="3200" dirty="0"/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rgbClr val="82B941"/>
                </a:solidFill>
              </a:rPr>
              <a:t>GMT	53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Boston MBTA	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&gt;200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Nashville MTA and RTA	46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Vegas RTC	39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Kansas City Ride KC	56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/>
                </a:solidFill>
              </a:rPr>
              <a:t>Fort Worth The T	41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342" y="1219201"/>
            <a:ext cx="416205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Facts:  Types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Boston MBTA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Rapid transit (subway)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Light rail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Bus Rapid Transit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Local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Commuter rail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Express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Ferry</a:t>
            </a:r>
          </a:p>
          <a:p>
            <a:r>
              <a:rPr lang="en-US" sz="2800" dirty="0">
                <a:solidFill>
                  <a:srgbClr val="82B941"/>
                </a:solidFill>
              </a:rPr>
              <a:t>Total types of service = </a:t>
            </a:r>
            <a:r>
              <a:rPr lang="en-US" sz="4800" dirty="0" smtClean="0">
                <a:solidFill>
                  <a:srgbClr val="82B941"/>
                </a:solidFill>
              </a:rPr>
              <a:t>7</a:t>
            </a:r>
            <a:endParaRPr lang="en-US" sz="4800" dirty="0">
              <a:solidFill>
                <a:srgbClr val="82B94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78" y="1458521"/>
            <a:ext cx="1188720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05" y="1458521"/>
            <a:ext cx="1188720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051" y="1458521"/>
            <a:ext cx="118872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207" y="2963693"/>
            <a:ext cx="1188720" cy="1188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380" y="2963693"/>
            <a:ext cx="1188720" cy="118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5553" y="2958827"/>
            <a:ext cx="1188720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220" y="4468865"/>
            <a:ext cx="116670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78" y="1458521"/>
            <a:ext cx="1188720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92" y="1458521"/>
            <a:ext cx="1188720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Facts:  Types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Nashville MTA &amp; RTA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“BRT-lite”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Local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Commuter rail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Express bus</a:t>
            </a:r>
          </a:p>
          <a:p>
            <a:r>
              <a:rPr lang="en-US" sz="2800" dirty="0">
                <a:solidFill>
                  <a:srgbClr val="82B941"/>
                </a:solidFill>
              </a:rPr>
              <a:t>Total types of service = </a:t>
            </a:r>
            <a:r>
              <a:rPr lang="en-US" sz="4800" dirty="0">
                <a:solidFill>
                  <a:srgbClr val="82B941"/>
                </a:solidFill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051" y="1458521"/>
            <a:ext cx="11887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692" y="2958827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78" y="1458521"/>
            <a:ext cx="1188720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07" y="1458521"/>
            <a:ext cx="1188720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Facts:  Types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Las Vegas RTC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Rapid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Local bus</a:t>
            </a:r>
          </a:p>
          <a:p>
            <a:r>
              <a:rPr lang="en-US" sz="2800" dirty="0">
                <a:solidFill>
                  <a:srgbClr val="82B941"/>
                </a:solidFill>
              </a:rPr>
              <a:t>Total types of service = </a:t>
            </a:r>
            <a:r>
              <a:rPr lang="en-US" sz="4800" dirty="0">
                <a:solidFill>
                  <a:srgbClr val="82B941"/>
                </a:solidFill>
              </a:rPr>
              <a:t>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0" i="1" dirty="0" smtClean="0"/>
              <a:t>Note:  Las Vegas also has a privately run monorail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5494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78" y="3092977"/>
            <a:ext cx="1166707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878" y="1458521"/>
            <a:ext cx="1188720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Facts:  Types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Kansas City Ride KC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Streetcar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Rapid Bus (MAX)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Local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Express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Flex service</a:t>
            </a:r>
          </a:p>
          <a:p>
            <a:r>
              <a:rPr lang="en-US" sz="2800" dirty="0">
                <a:solidFill>
                  <a:srgbClr val="82B941"/>
                </a:solidFill>
              </a:rPr>
              <a:t>Total types of service = </a:t>
            </a:r>
            <a:r>
              <a:rPr lang="en-US" sz="4800" dirty="0">
                <a:solidFill>
                  <a:srgbClr val="82B941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705" y="1458521"/>
            <a:ext cx="1188720" cy="118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051" y="1458521"/>
            <a:ext cx="11887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705" y="3064864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05" y="3092977"/>
            <a:ext cx="1166707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05" y="1458521"/>
            <a:ext cx="1188720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Facts:  Types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Fort Worth The 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Rapid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Local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Express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Flex service</a:t>
            </a:r>
          </a:p>
          <a:p>
            <a:r>
              <a:rPr lang="en-US" sz="2800" dirty="0">
                <a:solidFill>
                  <a:srgbClr val="82B941"/>
                </a:solidFill>
              </a:rPr>
              <a:t>Total types of service = </a:t>
            </a:r>
            <a:r>
              <a:rPr lang="en-US" sz="4800" dirty="0">
                <a:solidFill>
                  <a:srgbClr val="82B941"/>
                </a:solidFill>
              </a:rPr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878" y="1458521"/>
            <a:ext cx="11887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051" y="1458521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05" y="1438600"/>
            <a:ext cx="118872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878" y="3056681"/>
            <a:ext cx="1166707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051" y="1458521"/>
            <a:ext cx="1166707" cy="1188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 Facts:  Types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GMT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Local bus (urban and rural)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Express/commuter bus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Demand-response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Deviated fixed-route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Seasonal services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Mad River Valley, Stowe,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dirty="0">
                <a:solidFill>
                  <a:srgbClr val="000000"/>
                </a:solidFill>
              </a:rPr>
              <a:t>Montpelier)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Shopping shuttles</a:t>
            </a:r>
          </a:p>
          <a:p>
            <a:r>
              <a:rPr lang="en-US" sz="2800" dirty="0">
                <a:solidFill>
                  <a:srgbClr val="82B941"/>
                </a:solidFill>
              </a:rPr>
              <a:t>Total types of service = </a:t>
            </a:r>
            <a:r>
              <a:rPr lang="en-US" sz="4800" dirty="0">
                <a:solidFill>
                  <a:srgbClr val="82B941"/>
                </a:solidFill>
              </a:rPr>
              <a:t>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878" y="1458521"/>
            <a:ext cx="1188720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705" y="3056681"/>
            <a:ext cx="11887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9878" y="1420936"/>
            <a:ext cx="1188720" cy="1188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9038" y="3056681"/>
            <a:ext cx="1188720" cy="118872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into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82B941"/>
                </a:solidFill>
              </a:rPr>
              <a:t>GMT is not a small system</a:t>
            </a:r>
          </a:p>
          <a:p>
            <a:r>
              <a:rPr lang="en-US" sz="3200" dirty="0">
                <a:solidFill>
                  <a:srgbClr val="82B941"/>
                </a:solidFill>
              </a:rPr>
              <a:t>More routes than many major urban systems</a:t>
            </a:r>
          </a:p>
          <a:p>
            <a:r>
              <a:rPr lang="en-US" sz="3200" dirty="0">
                <a:solidFill>
                  <a:srgbClr val="82B941"/>
                </a:solidFill>
              </a:rPr>
              <a:t>More types of services than many major urban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8183" y="3952068"/>
            <a:ext cx="5920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82B941"/>
                </a:solidFill>
              </a:rPr>
              <a:t>53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routes</a:t>
            </a:r>
            <a:r>
              <a:rPr lang="en-US" sz="2400" dirty="0" smtClean="0"/>
              <a:t>	</a:t>
            </a:r>
            <a:r>
              <a:rPr lang="en-US" sz="7200" b="1" dirty="0" smtClean="0">
                <a:solidFill>
                  <a:srgbClr val="82B941"/>
                </a:solidFill>
              </a:rPr>
              <a:t>6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types of service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People Usually Want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542" y="2884102"/>
            <a:ext cx="774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2B941"/>
                </a:solidFill>
              </a:rPr>
              <a:t>More frequent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6542" y="2884102"/>
            <a:ext cx="774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2B941"/>
                </a:solidFill>
              </a:rPr>
              <a:t>Faster service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6542" y="2884102"/>
            <a:ext cx="774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2B941"/>
                </a:solidFill>
              </a:rPr>
              <a:t>Longer hours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2692" y="2884102"/>
            <a:ext cx="839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2B941"/>
                </a:solidFill>
              </a:rPr>
              <a:t>More weekend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2692" y="2884102"/>
            <a:ext cx="839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2B941"/>
                </a:solidFill>
              </a:rPr>
              <a:t>Shorter walks to stops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6542" y="2884102"/>
            <a:ext cx="774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82B941"/>
                </a:solidFill>
              </a:rPr>
              <a:t>Faster service</a:t>
            </a:r>
            <a:endParaRPr lang="en-US" sz="6000" dirty="0">
              <a:solidFill>
                <a:srgbClr val="82B94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2692" y="2884102"/>
            <a:ext cx="839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2B941"/>
                </a:solidFill>
              </a:rPr>
              <a:t>More direct service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8842" y="2884102"/>
            <a:ext cx="839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82B941"/>
                </a:solidFill>
              </a:rPr>
              <a:t>Fewer transfers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7817" y="2884102"/>
            <a:ext cx="10204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82B941"/>
                </a:solidFill>
              </a:rPr>
              <a:t>What’s Important to You?</a:t>
            </a:r>
            <a:endParaRPr lang="en-US" sz="6000" dirty="0">
              <a:solidFill>
                <a:srgbClr val="82B94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97668" y="302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82B941"/>
                </a:solidFill>
              </a:rPr>
              <a:t>No transit system can do everything; trade-offs must be made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0368" y="1947168"/>
            <a:ext cx="7998179" cy="465511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1" y="1219201"/>
            <a:ext cx="8100820" cy="5167312"/>
          </a:xfrm>
        </p:spPr>
        <p:txBody>
          <a:bodyPr/>
          <a:lstStyle/>
          <a:p>
            <a:r>
              <a:rPr lang="en-US" dirty="0" smtClean="0"/>
              <a:t>GMT has grown rapidly through “mergers and acquisitions”</a:t>
            </a:r>
          </a:p>
          <a:p>
            <a:r>
              <a:rPr lang="en-US" dirty="0" smtClean="0"/>
              <a:t>Over recent years, more emphasis on organization and capital improvements than service</a:t>
            </a:r>
          </a:p>
          <a:p>
            <a:pPr lvl="1"/>
            <a:r>
              <a:rPr lang="en-US" dirty="0" smtClean="0"/>
              <a:t>Service consolidation</a:t>
            </a:r>
          </a:p>
          <a:p>
            <a:pPr lvl="1"/>
            <a:r>
              <a:rPr lang="en-US" dirty="0" smtClean="0"/>
              <a:t>Governance and management structures </a:t>
            </a:r>
          </a:p>
          <a:p>
            <a:pPr lvl="1"/>
            <a:r>
              <a:rPr lang="en-US" dirty="0" smtClean="0"/>
              <a:t>Unified branding</a:t>
            </a:r>
          </a:p>
          <a:p>
            <a:pPr lvl="1"/>
            <a:r>
              <a:rPr lang="en-US" dirty="0" smtClean="0"/>
              <a:t>Capital improvements (downtown transit center)</a:t>
            </a:r>
          </a:p>
          <a:p>
            <a:r>
              <a:rPr lang="en-US" dirty="0" smtClean="0"/>
              <a:t>Most services still operate in similar manner as before mergers</a:t>
            </a:r>
          </a:p>
          <a:p>
            <a:r>
              <a:rPr lang="en-US" dirty="0" smtClean="0"/>
              <a:t>This effort is designed to improve the way services work as a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771" y="2569752"/>
            <a:ext cx="2370634" cy="1354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590" y="1219201"/>
            <a:ext cx="1257267" cy="878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565" y="1219204"/>
            <a:ext cx="1005840" cy="791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771" y="4153664"/>
            <a:ext cx="2370634" cy="18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Trade-offs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solidFill>
                  <a:srgbClr val="82B941"/>
                </a:solidFill>
              </a:rPr>
              <a:t>How trade-offs </a:t>
            </a:r>
            <a:r>
              <a:rPr lang="en-US" sz="3200" dirty="0" smtClean="0">
                <a:solidFill>
                  <a:srgbClr val="82B941"/>
                </a:solidFill>
              </a:rPr>
              <a:t>are made will:</a:t>
            </a:r>
          </a:p>
          <a:p>
            <a:pPr lvl="1"/>
            <a:r>
              <a:rPr lang="en-US" sz="3200" dirty="0" smtClean="0">
                <a:solidFill>
                  <a:srgbClr val="404040"/>
                </a:solidFill>
              </a:rPr>
              <a:t>Reflect community values</a:t>
            </a:r>
          </a:p>
          <a:p>
            <a:pPr lvl="1"/>
            <a:r>
              <a:rPr lang="en-US" sz="3200" dirty="0" smtClean="0">
                <a:solidFill>
                  <a:srgbClr val="404040"/>
                </a:solidFill>
              </a:rPr>
              <a:t>Determine what areas are served</a:t>
            </a:r>
          </a:p>
          <a:p>
            <a:pPr lvl="1"/>
            <a:r>
              <a:rPr lang="en-US" sz="3200" dirty="0" smtClean="0">
                <a:solidFill>
                  <a:srgbClr val="404040"/>
                </a:solidFill>
              </a:rPr>
              <a:t>Determine the total number of people who are served</a:t>
            </a:r>
          </a:p>
          <a:p>
            <a:pPr lvl="1"/>
            <a:r>
              <a:rPr lang="en-US" sz="3200" dirty="0" smtClean="0">
                <a:solidFill>
                  <a:srgbClr val="404040"/>
                </a:solidFill>
              </a:rPr>
              <a:t>Determine system productivity</a:t>
            </a:r>
            <a:endParaRPr lang="en-US" sz="3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BREAK-OUT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2B941"/>
                </a:solidFill>
              </a:rPr>
              <a:t>Break up into three groups</a:t>
            </a:r>
          </a:p>
          <a:p>
            <a:r>
              <a:rPr lang="en-US" sz="3200" dirty="0" smtClean="0"/>
              <a:t>Quick vote on how you’d make trade-offs</a:t>
            </a:r>
          </a:p>
          <a:p>
            <a:r>
              <a:rPr lang="en-US" sz="3200" dirty="0" smtClean="0">
                <a:solidFill>
                  <a:srgbClr val="82B941"/>
                </a:solidFill>
              </a:rPr>
              <a:t>Then discuss your choices</a:t>
            </a:r>
          </a:p>
          <a:p>
            <a:r>
              <a:rPr lang="en-US" sz="3200" dirty="0" smtClean="0"/>
              <a:t>Vote again</a:t>
            </a:r>
          </a:p>
          <a:p>
            <a:r>
              <a:rPr lang="en-US" sz="3200" dirty="0" smtClean="0">
                <a:solidFill>
                  <a:srgbClr val="82B941"/>
                </a:solidFill>
              </a:rPr>
              <a:t>Present final results and rationale</a:t>
            </a:r>
          </a:p>
          <a:p>
            <a:endParaRPr lang="en-US" sz="3200" dirty="0" smtClean="0">
              <a:solidFill>
                <a:srgbClr val="82B941"/>
              </a:solidFill>
            </a:endParaRPr>
          </a:p>
          <a:p>
            <a:endParaRPr lang="en-US" sz="3200" dirty="0" smtClean="0">
              <a:solidFill>
                <a:srgbClr val="82B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82848" y="719666"/>
          <a:ext cx="9890620" cy="87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0620">
                  <a:extLst>
                    <a:ext uri="{9D8B030D-6E8A-4147-A177-3AD203B41FA5}">
                      <a16:colId xmlns:a16="http://schemas.microsoft.com/office/drawing/2014/main" val="3869323975"/>
                    </a:ext>
                  </a:extLst>
                </a:gridCol>
              </a:tblGrid>
              <a:tr h="8742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82B941"/>
                          </a:solidFill>
                        </a:rPr>
                        <a:t>www.ridegmt.com/nextgen/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9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8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005" y="1302482"/>
            <a:ext cx="3967396" cy="503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14530" y="1219201"/>
            <a:ext cx="6960632" cy="49362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82B941"/>
                </a:solidFill>
              </a:rPr>
              <a:t>Individual services that provide more attractive service</a:t>
            </a:r>
          </a:p>
          <a:p>
            <a:r>
              <a:rPr lang="en-US" sz="2800" dirty="0">
                <a:solidFill>
                  <a:srgbClr val="82B941"/>
                </a:solidFill>
              </a:rPr>
              <a:t>Individual services that are well integrated to form a strong system</a:t>
            </a:r>
          </a:p>
          <a:p>
            <a:r>
              <a:rPr lang="en-US" sz="2800" dirty="0">
                <a:solidFill>
                  <a:srgbClr val="82B941"/>
                </a:solidFill>
              </a:rPr>
              <a:t>Better service for existing riders</a:t>
            </a:r>
          </a:p>
          <a:p>
            <a:pPr marL="0" lvl="1" indent="0">
              <a:spcBef>
                <a:spcPts val="1800"/>
              </a:spcBef>
              <a:buClr>
                <a:schemeClr val="accent1"/>
              </a:buClr>
              <a:buNone/>
            </a:pPr>
            <a:r>
              <a:rPr lang="en-US" sz="2800" b="1" dirty="0">
                <a:solidFill>
                  <a:srgbClr val="82B941"/>
                </a:solidFill>
              </a:rPr>
              <a:t>Better service that will attract new riders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 AND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evaluation of all GMT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63"/>
          <a:stretch/>
        </p:blipFill>
        <p:spPr>
          <a:xfrm>
            <a:off x="414530" y="2185638"/>
            <a:ext cx="11327704" cy="347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facts: Number of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dirty="0" smtClean="0"/>
              <a:t>	</a:t>
            </a:r>
            <a:r>
              <a:rPr lang="en-US" sz="3200" dirty="0"/>
              <a:t>Number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u="sng" dirty="0"/>
              <a:t>of Routes</a:t>
            </a:r>
            <a:endParaRPr lang="en-US" sz="3200" dirty="0"/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rgbClr val="82B941"/>
                </a:solidFill>
              </a:rPr>
              <a:t>GMT	53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852" y="1219201"/>
            <a:ext cx="4122549" cy="493776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6259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facts: Number of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475288" algn="ctr"/>
              </a:tabLst>
            </a:pPr>
            <a:r>
              <a:rPr lang="en-US" dirty="0" smtClean="0"/>
              <a:t>	</a:t>
            </a:r>
            <a:r>
              <a:rPr lang="en-US" sz="3200" dirty="0"/>
              <a:t>Number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u="sng" dirty="0"/>
              <a:t>of Routes</a:t>
            </a:r>
            <a:endParaRPr lang="en-US" sz="3200" dirty="0"/>
          </a:p>
          <a:p>
            <a:pPr>
              <a:spcBef>
                <a:spcPts val="0"/>
              </a:spcBef>
              <a:tabLst>
                <a:tab pos="5475288" algn="ctr"/>
              </a:tabLst>
            </a:pPr>
            <a:r>
              <a:rPr lang="en-US" sz="3200" dirty="0">
                <a:solidFill>
                  <a:srgbClr val="82B941"/>
                </a:solidFill>
              </a:rPr>
              <a:t>GMT	53</a:t>
            </a:r>
          </a:p>
          <a:p>
            <a:pPr>
              <a:spcBef>
                <a:spcPts val="0"/>
              </a:spcBef>
              <a:tabLst>
                <a:tab pos="5475288" algn="ctr"/>
              </a:tabLst>
            </a:pPr>
            <a:r>
              <a:rPr lang="en-US" sz="3200" dirty="0">
                <a:solidFill>
                  <a:schemeClr val="tx1"/>
                </a:solidFill>
              </a:rPr>
              <a:t>Boston MBTA	</a:t>
            </a:r>
            <a:r>
              <a:rPr lang="en-US" sz="3200" dirty="0" smtClean="0">
                <a:solidFill>
                  <a:schemeClr val="tx1"/>
                </a:solidFill>
              </a:rPr>
              <a:t>&gt;200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13948" y="1219201"/>
            <a:ext cx="3968453" cy="49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facts: Number of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475288" algn="ctr"/>
              </a:tabLst>
            </a:pPr>
            <a:r>
              <a:rPr lang="en-US" dirty="0" smtClean="0"/>
              <a:t>	</a:t>
            </a:r>
            <a:r>
              <a:rPr lang="en-US" sz="3200" dirty="0"/>
              <a:t>Number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u="sng" dirty="0"/>
              <a:t>of Routes</a:t>
            </a:r>
            <a:endParaRPr lang="en-US" sz="3200" dirty="0"/>
          </a:p>
          <a:p>
            <a:pPr>
              <a:spcBef>
                <a:spcPts val="0"/>
              </a:spcBef>
              <a:tabLst>
                <a:tab pos="5475288" algn="ctr"/>
              </a:tabLst>
            </a:pPr>
            <a:r>
              <a:rPr lang="en-US" sz="3200" dirty="0">
                <a:solidFill>
                  <a:srgbClr val="82B941"/>
                </a:solidFill>
              </a:rPr>
              <a:t>GMT	53</a:t>
            </a:r>
          </a:p>
          <a:p>
            <a:pPr>
              <a:spcBef>
                <a:spcPts val="0"/>
              </a:spcBef>
              <a:tabLst>
                <a:tab pos="5475288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Boston MBTA</a:t>
            </a: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&gt;200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tabLst>
                <a:tab pos="5475288" algn="ctr"/>
              </a:tabLst>
            </a:pPr>
            <a:r>
              <a:rPr lang="en-US" sz="3200" dirty="0">
                <a:solidFill>
                  <a:schemeClr val="tx1"/>
                </a:solidFill>
              </a:rPr>
              <a:t>Nashville MTA and RTA	46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116" y="1219201"/>
            <a:ext cx="403328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facts: Number of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dirty="0" smtClean="0"/>
              <a:t>	</a:t>
            </a:r>
            <a:r>
              <a:rPr lang="en-US" sz="3200" dirty="0"/>
              <a:t>Number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u="sng" dirty="0"/>
              <a:t>of Routes</a:t>
            </a:r>
            <a:endParaRPr lang="en-US" sz="3200" dirty="0"/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rgbClr val="82B941"/>
                </a:solidFill>
              </a:rPr>
              <a:t>GMT	53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Boston MBTA	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&gt;200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Nashville MTA and RTA	46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/>
                </a:solidFill>
              </a:rPr>
              <a:t>Las Vegas RTC	39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173" y="1219201"/>
            <a:ext cx="4189228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facts: Number of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dirty="0" smtClean="0"/>
              <a:t>	</a:t>
            </a:r>
            <a:r>
              <a:rPr lang="en-US" sz="3200" dirty="0"/>
              <a:t>Number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u="sng" dirty="0"/>
              <a:t>of Routes</a:t>
            </a:r>
            <a:endParaRPr lang="en-US" sz="3200" dirty="0"/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rgbClr val="82B941"/>
                </a:solidFill>
              </a:rPr>
              <a:t>GMT	53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Boston MBTA	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&gt;200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Nashville MTA and RTA	46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Las Vegas RTC	39</a:t>
            </a:r>
          </a:p>
          <a:p>
            <a:pPr>
              <a:spcBef>
                <a:spcPts val="0"/>
              </a:spcBef>
              <a:tabLst>
                <a:tab pos="5476875" algn="ctr"/>
              </a:tabLst>
            </a:pPr>
            <a:r>
              <a:rPr lang="en-US" sz="3200" dirty="0">
                <a:solidFill>
                  <a:schemeClr val="tx1"/>
                </a:solidFill>
              </a:rPr>
              <a:t>Kansas City Ride KC	56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499" y="1219201"/>
            <a:ext cx="408290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 Light 2016">
  <a:themeElements>
    <a:clrScheme name="NN Color 2016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9A"/>
      </a:accent1>
      <a:accent2>
        <a:srgbClr val="00ADBB"/>
      </a:accent2>
      <a:accent3>
        <a:srgbClr val="D46F4E"/>
      </a:accent3>
      <a:accent4>
        <a:srgbClr val="CFAF1F"/>
      </a:accent4>
      <a:accent5>
        <a:srgbClr val="B5BD00"/>
      </a:accent5>
      <a:accent6>
        <a:srgbClr val="987366"/>
      </a:accent6>
      <a:hlink>
        <a:srgbClr val="00659A"/>
      </a:hlink>
      <a:folHlink>
        <a:srgbClr val="5D1E79"/>
      </a:folHlink>
    </a:clrScheme>
    <a:fontScheme name="NN 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 Light 2016" id="{8EB4098C-05CA-4C54-85CE-B7C7EA252F56}" vid="{A0E3E33C-61C4-4FA5-AEB8-FB2A82B43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NN Light</Template>
  <TotalTime>9967</TotalTime>
  <Words>438</Words>
  <Application>Microsoft Office PowerPoint</Application>
  <PresentationFormat>Widescreen</PresentationFormat>
  <Paragraphs>137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.AppleSystemUIFont</vt:lpstr>
      <vt:lpstr>Arial</vt:lpstr>
      <vt:lpstr>Calibri</vt:lpstr>
      <vt:lpstr>Tahoma</vt:lpstr>
      <vt:lpstr>Tw Cen MT</vt:lpstr>
      <vt:lpstr>Wingdings</vt:lpstr>
      <vt:lpstr>NN Light 2016</vt:lpstr>
      <vt:lpstr>GMT NEXT GEN TRANSIT PLAN CATMA ETC MEETING</vt:lpstr>
      <vt:lpstr>BACKGROUND</vt:lpstr>
      <vt:lpstr>Goals</vt:lpstr>
      <vt:lpstr>PROJECT OVERVIEW AND SCHEDULE</vt:lpstr>
      <vt:lpstr>Interesting facts: Number of routes</vt:lpstr>
      <vt:lpstr>Interesting facts: Number of routes</vt:lpstr>
      <vt:lpstr>Interesting facts: Number of routes</vt:lpstr>
      <vt:lpstr>Interesting facts: Number of routes</vt:lpstr>
      <vt:lpstr>Interesting facts: Number of routes</vt:lpstr>
      <vt:lpstr>Interesting facts: Number of routes</vt:lpstr>
      <vt:lpstr>Interesting Facts:  Types of Service</vt:lpstr>
      <vt:lpstr>Interesting Facts:  Types of Service</vt:lpstr>
      <vt:lpstr>Interesting Facts:  Types of Service</vt:lpstr>
      <vt:lpstr>Interesting Facts:  Types of Service</vt:lpstr>
      <vt:lpstr>Interesting Facts:  Types of Service</vt:lpstr>
      <vt:lpstr>Interesting Facts:  Types of Service</vt:lpstr>
      <vt:lpstr>Putting it into Perspective</vt:lpstr>
      <vt:lpstr>What People Usually Want</vt:lpstr>
      <vt:lpstr>Trade-offs</vt:lpstr>
      <vt:lpstr>Why Trade-offs matter</vt:lpstr>
      <vt:lpstr>BREAK-OUT SESSION</vt:lpstr>
      <vt:lpstr>PowerPoint Presentation</vt:lpstr>
    </vt:vector>
  </TitlesOfParts>
  <Company>Nelson\Nygaard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Eryn Rosenblum</dc:creator>
  <cp:lastModifiedBy>Rosenblum, Eryn</cp:lastModifiedBy>
  <cp:revision>142</cp:revision>
  <dcterms:created xsi:type="dcterms:W3CDTF">2016-09-08T19:59:55Z</dcterms:created>
  <dcterms:modified xsi:type="dcterms:W3CDTF">2017-05-10T19:34:26Z</dcterms:modified>
</cp:coreProperties>
</file>