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99" r:id="rId3"/>
    <p:sldId id="447" r:id="rId4"/>
    <p:sldId id="448" r:id="rId5"/>
    <p:sldId id="449" r:id="rId6"/>
    <p:sldId id="450" r:id="rId7"/>
    <p:sldId id="451" r:id="rId8"/>
    <p:sldId id="455" r:id="rId9"/>
    <p:sldId id="456" r:id="rId10"/>
    <p:sldId id="454" r:id="rId11"/>
    <p:sldId id="452" r:id="rId12"/>
    <p:sldId id="453" r:id="rId13"/>
    <p:sldId id="445" r:id="rId14"/>
    <p:sldId id="446" r:id="rId15"/>
    <p:sldId id="43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A41"/>
    <a:srgbClr val="82B941"/>
    <a:srgbClr val="C20300"/>
    <a:srgbClr val="106EC1"/>
    <a:srgbClr val="19A75C"/>
    <a:srgbClr val="D883FF"/>
    <a:srgbClr val="FFC200"/>
    <a:srgbClr val="548235"/>
    <a:srgbClr val="404040"/>
    <a:srgbClr val="07B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4" autoAdjust="0"/>
    <p:restoredTop sz="93639" autoAdjust="0"/>
  </p:normalViewPr>
  <p:slideViewPr>
    <p:cSldViewPr snapToGrid="0" showGuides="1">
      <p:cViewPr varScale="1">
        <p:scale>
          <a:sx n="91" d="100"/>
          <a:sy n="91" d="100"/>
        </p:scale>
        <p:origin x="192" y="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B620-235A-2748-AF4C-E9F8284A683C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1902C-A5C1-7B45-85DC-3F4CD07C4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94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55BAC-1071-4E53-84CA-06C5E0F37AB5}" type="datetimeFigureOut">
              <a:rPr lang="en-US" smtClean="0"/>
              <a:t>12/11/17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10217-2649-42D0-A10D-85E381AF3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9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10217-2649-42D0-A10D-85E381AF3F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38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37" y="6314415"/>
            <a:ext cx="1650196" cy="33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4936273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000"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wit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67312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 typeface="Wingdings" panose="05000000000000000000" pitchFamily="2" charset="2"/>
              <a:buNone/>
              <a:defRPr b="1" i="0" cap="none" baseline="0">
                <a:solidFill>
                  <a:srgbClr val="82B941"/>
                </a:solidFill>
                <a:latin typeface="+mj-lt"/>
              </a:defRPr>
            </a:lvl1pPr>
            <a:lvl2pPr marL="2413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400">
                <a:latin typeface="+mj-lt"/>
              </a:defRPr>
            </a:lvl2pPr>
            <a:lvl3pPr marL="469900" indent="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None/>
              <a:tabLst/>
              <a:defRPr sz="2000">
                <a:latin typeface="+mj-lt"/>
              </a:defRPr>
            </a:lvl3pPr>
            <a:lvl4pPr marL="641350" indent="0">
              <a:spcBef>
                <a:spcPts val="600"/>
              </a:spcBef>
              <a:buNone/>
              <a:tabLst/>
              <a:defRPr>
                <a:latin typeface="+mj-lt"/>
              </a:defRPr>
            </a:lvl4pPr>
            <a:lvl5pPr marL="927100" indent="0">
              <a:spcBef>
                <a:spcPts val="600"/>
              </a:spcBef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uts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30" y="328740"/>
            <a:ext cx="11167871" cy="731520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charset="0"/>
                <a:cs typeface="Tahoma" charset="0"/>
              </a:defRPr>
            </a:lvl1pPr>
          </a:lstStyle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11167871" cy="5104107"/>
          </a:xfrm>
        </p:spPr>
        <p:txBody>
          <a:bodyPr/>
          <a:lstStyle>
            <a:lvl1pPr marL="0" indent="0">
              <a:spcBef>
                <a:spcPts val="1800"/>
              </a:spcBef>
              <a:buFont typeface="Wingdings" panose="05000000000000000000" pitchFamily="2" charset="2"/>
              <a:buNone/>
              <a:defRPr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34950" indent="-23495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 sz="2400">
                <a:latin typeface="+mj-lt"/>
              </a:defRPr>
            </a:lvl2pPr>
            <a:lvl3pPr marL="412750" indent="-177800">
              <a:buClr>
                <a:schemeClr val="tx1">
                  <a:lumMod val="65000"/>
                  <a:lumOff val="35000"/>
                </a:schemeClr>
              </a:buClr>
              <a:buFont typeface=".AppleSystemUIFont" charset="-120"/>
              <a:buChar char="–"/>
              <a:tabLst/>
              <a:defRPr>
                <a:latin typeface="+mj-lt"/>
              </a:defRPr>
            </a:lvl3pPr>
            <a:lvl4pPr marL="463550" indent="0">
              <a:buNone/>
              <a:tabLst/>
              <a:defRPr>
                <a:latin typeface="+mj-lt"/>
              </a:defRPr>
            </a:lvl4pPr>
            <a:lvl5pPr marL="695325" indent="0">
              <a:buNone/>
              <a:tabLst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277601" y="6521219"/>
            <a:ext cx="304800" cy="1905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NN Logo Horizontal Rever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6400" y="6505432"/>
            <a:ext cx="1073264" cy="2220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51737" y="160743"/>
            <a:ext cx="8653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82B941"/>
                </a:solidFill>
              </a:rPr>
              <a:t>GREEN MOUNTAIN</a:t>
            </a:r>
            <a:r>
              <a:rPr lang="en-US" sz="900" b="1" baseline="0" dirty="0" smtClean="0">
                <a:solidFill>
                  <a:srgbClr val="82B941"/>
                </a:solidFill>
              </a:rPr>
              <a:t> TRANSIT</a:t>
            </a:r>
            <a:endParaRPr lang="en-US" sz="900" b="1" dirty="0">
              <a:solidFill>
                <a:srgbClr val="658FC8"/>
              </a:solidFill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5051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5045531"/>
            <a:ext cx="12192000" cy="1812471"/>
          </a:xfrm>
          <a:prstGeom prst="rect">
            <a:avLst/>
          </a:prstGeom>
          <a:solidFill>
            <a:srgbClr val="07B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419" y="5205663"/>
            <a:ext cx="9646652" cy="1078674"/>
          </a:xfrm>
        </p:spPr>
        <p:txBody>
          <a:bodyPr anchor="b">
            <a:normAutofit/>
          </a:bodyPr>
          <a:lstStyle>
            <a:lvl1pPr algn="l"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GMT NEXT GEN TRANSIT PLAN</a:t>
            </a:r>
            <a:br>
              <a:rPr lang="en-US" dirty="0" smtClean="0"/>
            </a:br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283" y="63886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5585" y="5291013"/>
            <a:ext cx="90830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8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8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448984" y="4175129"/>
            <a:ext cx="5086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For more information: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rgbClr val="82B941"/>
                </a:solidFill>
              </a:rPr>
              <a:t>David Armstrong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rgbClr val="82B941"/>
                </a:solidFill>
              </a:rPr>
              <a:t>GMT Planning Manager</a:t>
            </a:r>
          </a:p>
          <a:p>
            <a:pPr algn="ctr">
              <a:spcAft>
                <a:spcPts val="1200"/>
              </a:spcAft>
            </a:pPr>
            <a:r>
              <a:rPr lang="en-US" sz="2000" dirty="0">
                <a:solidFill>
                  <a:srgbClr val="82B941"/>
                </a:solidFill>
              </a:rPr>
              <a:t>darmstrong@ridegmt.com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31" b="22591"/>
          <a:stretch/>
        </p:blipFill>
        <p:spPr>
          <a:xfrm>
            <a:off x="2463800" y="1909483"/>
            <a:ext cx="7056718" cy="13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907" y="38082"/>
            <a:ext cx="109728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212" y="1125522"/>
            <a:ext cx="11051453" cy="512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785600" y="6629400"/>
            <a:ext cx="3048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2A673C1-056B-4981-B750-DBB0D6F7A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9" r:id="rId3"/>
    <p:sldLayoutId id="2147483668" r:id="rId4"/>
    <p:sldLayoutId id="2147483672" r:id="rId5"/>
    <p:sldLayoutId id="2147483673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■"/>
        <a:defRPr sz="24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54" y="5398810"/>
            <a:ext cx="9598979" cy="920008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GMT </a:t>
            </a:r>
            <a:r>
              <a:rPr lang="en-US" sz="1800" dirty="0" smtClean="0"/>
              <a:t>NEXTGEN </a:t>
            </a:r>
            <a:r>
              <a:rPr lang="en-US" sz="1800" dirty="0"/>
              <a:t>TRANSIT PLAN</a:t>
            </a:r>
            <a:br>
              <a:rPr lang="en-US" sz="1800" dirty="0"/>
            </a:br>
            <a:r>
              <a:rPr lang="en-US" sz="3200" dirty="0" smtClean="0"/>
              <a:t>OVERVIEW OF CHANGES INCLUDED/</a:t>
            </a:r>
            <a:br>
              <a:rPr lang="en-US" sz="3200" dirty="0" smtClean="0"/>
            </a:br>
            <a:r>
              <a:rPr lang="en-US" sz="3200" dirty="0" smtClean="0"/>
              <a:t>NOT INCLUDED IN SCENARIOS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64827" y="6369147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/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DECEMBER 11, </a:t>
            </a:r>
            <a:r>
              <a:rPr 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Tw Cen MT" pitchFamily="34" charset="0"/>
                <a:ea typeface="+mj-ea"/>
                <a:cs typeface="Arial" pitchFamily="34" charset="0"/>
              </a:rPr>
              <a:t>2017</a:t>
            </a:r>
            <a:endParaRPr lang="en-US" sz="4000" b="1" dirty="0">
              <a:ln w="18415" cmpd="sng">
                <a:noFill/>
                <a:prstDash val="solid"/>
              </a:ln>
              <a:solidFill>
                <a:schemeClr val="bg1"/>
              </a:solidFill>
              <a:latin typeface="Tw Cen MT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6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7 North 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Existing Service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Weekdays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5:35 </a:t>
            </a:r>
            <a:r>
              <a:rPr lang="en-US" dirty="0"/>
              <a:t>AM to </a:t>
            </a:r>
            <a:r>
              <a:rPr lang="en-US" dirty="0" smtClean="0"/>
              <a:t>10:15 </a:t>
            </a:r>
            <a:r>
              <a:rPr lang="en-US" dirty="0"/>
              <a:t>PM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Every 30 to </a:t>
            </a:r>
            <a:r>
              <a:rPr lang="en-US" dirty="0" smtClean="0"/>
              <a:t>75 </a:t>
            </a:r>
            <a:r>
              <a:rPr lang="en-US" dirty="0"/>
              <a:t>mins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Saturdays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6:15 </a:t>
            </a:r>
            <a:r>
              <a:rPr lang="en-US" dirty="0"/>
              <a:t>AM to </a:t>
            </a:r>
            <a:r>
              <a:rPr lang="en-US" dirty="0" smtClean="0"/>
              <a:t>7:55 </a:t>
            </a:r>
            <a:r>
              <a:rPr lang="en-US" dirty="0"/>
              <a:t>PM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Every 30 to 60 </a:t>
            </a:r>
            <a:r>
              <a:rPr lang="en-US" dirty="0" smtClean="0"/>
              <a:t>mins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Sundays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No service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Ridership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Weekdays:  </a:t>
            </a:r>
            <a:r>
              <a:rPr lang="en-US" dirty="0" smtClean="0"/>
              <a:t>841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Saturdays: </a:t>
            </a:r>
            <a:r>
              <a:rPr lang="en-US" dirty="0" smtClean="0"/>
              <a:t>384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Sundays: </a:t>
            </a:r>
            <a:r>
              <a:rPr lang="en-US" dirty="0" smtClean="0"/>
              <a:t>0</a:t>
            </a:r>
            <a:endParaRPr lang="en-US" dirty="0"/>
          </a:p>
          <a:p>
            <a:pPr lvl="2">
              <a:spcBef>
                <a:spcPts val="3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40585" r="69550" b="39409"/>
          <a:stretch/>
        </p:blipFill>
        <p:spPr bwMode="auto">
          <a:xfrm>
            <a:off x="6133514" y="1674397"/>
            <a:ext cx="5144087" cy="4649653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122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7 North 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TDP Recommendation</a:t>
            </a:r>
          </a:p>
          <a:p>
            <a:pPr lvl="1"/>
            <a:r>
              <a:rPr lang="en-US" dirty="0"/>
              <a:t>Weekdays</a:t>
            </a:r>
          </a:p>
          <a:p>
            <a:pPr lvl="2"/>
            <a:r>
              <a:rPr lang="en-US" dirty="0"/>
              <a:t>5 AM to midnight (2 AM on Fridays)</a:t>
            </a:r>
          </a:p>
          <a:p>
            <a:pPr lvl="2"/>
            <a:r>
              <a:rPr lang="en-US" dirty="0"/>
              <a:t>Every 15 to 30 mins</a:t>
            </a:r>
          </a:p>
          <a:p>
            <a:pPr lvl="1"/>
            <a:r>
              <a:rPr lang="en-US" dirty="0"/>
              <a:t>Saturdays</a:t>
            </a:r>
          </a:p>
          <a:p>
            <a:pPr lvl="2"/>
            <a:r>
              <a:rPr lang="en-US" dirty="0"/>
              <a:t>6 AM to 2 AM</a:t>
            </a:r>
          </a:p>
          <a:p>
            <a:pPr lvl="2"/>
            <a:r>
              <a:rPr lang="en-US" dirty="0"/>
              <a:t>Every 20 to 30 mins</a:t>
            </a:r>
          </a:p>
          <a:p>
            <a:pPr lvl="1"/>
            <a:r>
              <a:rPr lang="en-US" dirty="0"/>
              <a:t>Sundays</a:t>
            </a:r>
          </a:p>
          <a:p>
            <a:pPr lvl="2"/>
            <a:r>
              <a:rPr lang="en-US" dirty="0"/>
              <a:t>6 AM to 10 PM</a:t>
            </a:r>
          </a:p>
          <a:p>
            <a:pPr lvl="2"/>
            <a:r>
              <a:rPr lang="en-US" dirty="0"/>
              <a:t>Every 30 </a:t>
            </a:r>
            <a:r>
              <a:rPr lang="en-US" dirty="0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40585" r="69550" b="39409"/>
          <a:stretch/>
        </p:blipFill>
        <p:spPr bwMode="auto">
          <a:xfrm>
            <a:off x="6133514" y="1674397"/>
            <a:ext cx="5144087" cy="4649653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08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448" t="18615" r="23574" b="10218"/>
          <a:stretch/>
        </p:blipFill>
        <p:spPr>
          <a:xfrm>
            <a:off x="6133514" y="1674397"/>
            <a:ext cx="5144087" cy="4649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7 North 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err="1" smtClean="0"/>
              <a:t>NextGen</a:t>
            </a:r>
            <a:r>
              <a:rPr lang="en-US" dirty="0" smtClean="0"/>
              <a:t> Scenario 1</a:t>
            </a:r>
          </a:p>
          <a:p>
            <a:pPr lvl="1"/>
            <a:r>
              <a:rPr lang="en-US" dirty="0"/>
              <a:t>Weekdays</a:t>
            </a:r>
          </a:p>
          <a:p>
            <a:pPr lvl="2"/>
            <a:r>
              <a:rPr lang="en-US" dirty="0" smtClean="0"/>
              <a:t>5:30 </a:t>
            </a:r>
            <a:r>
              <a:rPr lang="en-US" dirty="0"/>
              <a:t>AM to </a:t>
            </a:r>
            <a:r>
              <a:rPr lang="en-US" dirty="0" smtClean="0"/>
              <a:t>11 PM</a:t>
            </a:r>
            <a:endParaRPr lang="en-US" dirty="0"/>
          </a:p>
          <a:p>
            <a:pPr lvl="2"/>
            <a:r>
              <a:rPr lang="en-US" dirty="0"/>
              <a:t>Every </a:t>
            </a:r>
            <a:r>
              <a:rPr lang="en-US" dirty="0" smtClean="0"/>
              <a:t>20 </a:t>
            </a:r>
            <a:r>
              <a:rPr lang="en-US" dirty="0"/>
              <a:t>to 30 mins</a:t>
            </a:r>
          </a:p>
          <a:p>
            <a:pPr lvl="1"/>
            <a:r>
              <a:rPr lang="en-US" dirty="0"/>
              <a:t>Saturdays</a:t>
            </a:r>
          </a:p>
          <a:p>
            <a:pPr lvl="2"/>
            <a:r>
              <a:rPr lang="en-US" dirty="0" smtClean="0"/>
              <a:t>6:15 </a:t>
            </a:r>
            <a:r>
              <a:rPr lang="en-US" dirty="0"/>
              <a:t>AM to </a:t>
            </a:r>
            <a:r>
              <a:rPr lang="en-US" dirty="0" smtClean="0"/>
              <a:t>10 PM</a:t>
            </a:r>
            <a:endParaRPr lang="en-US" dirty="0"/>
          </a:p>
          <a:p>
            <a:pPr lvl="2"/>
            <a:r>
              <a:rPr lang="en-US" dirty="0"/>
              <a:t>Every 20 to 30 mins</a:t>
            </a:r>
          </a:p>
          <a:p>
            <a:pPr lvl="1"/>
            <a:r>
              <a:rPr lang="en-US" dirty="0"/>
              <a:t>Sundays</a:t>
            </a:r>
          </a:p>
          <a:p>
            <a:pPr lvl="2"/>
            <a:r>
              <a:rPr lang="en-US" dirty="0" smtClean="0"/>
              <a:t>7 </a:t>
            </a:r>
            <a:r>
              <a:rPr lang="en-US" dirty="0"/>
              <a:t>AM to </a:t>
            </a:r>
            <a:r>
              <a:rPr lang="en-US" dirty="0" smtClean="0"/>
              <a:t>8 </a:t>
            </a:r>
            <a:r>
              <a:rPr lang="en-US" dirty="0"/>
              <a:t>PM</a:t>
            </a:r>
          </a:p>
          <a:p>
            <a:pPr lvl="2"/>
            <a:r>
              <a:rPr lang="en-US" dirty="0"/>
              <a:t>Every 30 </a:t>
            </a:r>
            <a:r>
              <a:rPr lang="en-US" dirty="0" smtClean="0"/>
              <a:t>mins</a:t>
            </a:r>
          </a:p>
          <a:p>
            <a:pPr lvl="1"/>
            <a:r>
              <a:rPr lang="en-US" b="1" dirty="0"/>
              <a:t>Rationale</a:t>
            </a:r>
          </a:p>
          <a:p>
            <a:pPr lvl="2"/>
            <a:r>
              <a:rPr lang="en-US" b="1" dirty="0"/>
              <a:t>High demand; move toward TDP </a:t>
            </a:r>
            <a:r>
              <a:rPr lang="en-US" b="1" dirty="0" smtClean="0"/>
              <a:t>recommendation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38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TDPs </a:t>
            </a:r>
            <a:endParaRPr lang="en-US" dirty="0" smtClean="0"/>
          </a:p>
          <a:p>
            <a:pPr lvl="1"/>
            <a:r>
              <a:rPr lang="en-US" dirty="0" smtClean="0"/>
              <a:t>Reflect improvements desired by wide range of stakeholders</a:t>
            </a:r>
          </a:p>
          <a:p>
            <a:pPr lvl="1"/>
            <a:r>
              <a:rPr lang="en-US" dirty="0" smtClean="0"/>
              <a:t>Are often not based on likely demand</a:t>
            </a:r>
          </a:p>
          <a:p>
            <a:pPr lvl="1"/>
            <a:r>
              <a:rPr lang="en-US" dirty="0" smtClean="0"/>
              <a:t>Do not consider costs</a:t>
            </a:r>
            <a:endParaRPr lang="en-US" dirty="0"/>
          </a:p>
          <a:p>
            <a:r>
              <a:rPr lang="en-US" dirty="0" err="1" smtClean="0"/>
              <a:t>NextGen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ocuses on implementable short-term improvements</a:t>
            </a:r>
          </a:p>
          <a:p>
            <a:pPr lvl="1"/>
            <a:r>
              <a:rPr lang="en-US" dirty="0" smtClean="0"/>
              <a:t>Incorporates TDP recommendations where warranted by demand</a:t>
            </a:r>
          </a:p>
          <a:p>
            <a:pPr lvl="1"/>
            <a:r>
              <a:rPr lang="en-US" dirty="0" smtClean="0"/>
              <a:t>But not fully due to cost constraints</a:t>
            </a:r>
          </a:p>
          <a:p>
            <a:pPr lvl="1"/>
            <a:r>
              <a:rPr lang="en-US" dirty="0" smtClean="0"/>
              <a:t>Does not incorporate TDP recs that:</a:t>
            </a:r>
          </a:p>
          <a:p>
            <a:pPr lvl="2"/>
            <a:r>
              <a:rPr lang="en-US" dirty="0" smtClean="0"/>
              <a:t>Do not reflect likely demand</a:t>
            </a:r>
          </a:p>
          <a:p>
            <a:pPr lvl="2"/>
            <a:r>
              <a:rPr lang="en-US" dirty="0" smtClean="0"/>
              <a:t>Involve significant capital costs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7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TDP &amp; </a:t>
            </a:r>
            <a:r>
              <a:rPr lang="en-US" dirty="0" err="1" smtClean="0"/>
              <a:t>NeXt</a:t>
            </a:r>
            <a:r>
              <a:rPr lang="en-US" dirty="0" err="1" smtClean="0"/>
              <a:t>Gen</a:t>
            </a:r>
            <a:r>
              <a:rPr lang="en-US" dirty="0" smtClean="0"/>
              <a:t> Comparison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53956"/>
              </p:ext>
            </p:extLst>
          </p:nvPr>
        </p:nvGraphicFramePr>
        <p:xfrm>
          <a:off x="522177" y="1187498"/>
          <a:ext cx="10830450" cy="4734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1691"/>
                <a:gridCol w="1966253"/>
                <a:gridCol w="1966253"/>
                <a:gridCol w="1966253"/>
              </a:tblGrid>
              <a:tr h="59185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rgbClr val="83BA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CCTA TDP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3BA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</a:rPr>
                        <a:t>GMTA TDP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3BA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</a:rPr>
                        <a:t>NextGen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3BA41"/>
                    </a:solidFill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New local services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Medium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Very Low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New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express/commuter routes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Very low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More frequent service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Very Low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Longer hours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Very Low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Medium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Faster service, more convenient service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Simpler Service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185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Fix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problems with existing services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--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High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BA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8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148003"/>
              </p:ext>
            </p:extLst>
          </p:nvPr>
        </p:nvGraphicFramePr>
        <p:xfrm>
          <a:off x="1182848" y="719666"/>
          <a:ext cx="9890620" cy="874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90620">
                  <a:extLst>
                    <a:ext uri="{9D8B030D-6E8A-4147-A177-3AD203B41FA5}">
                      <a16:colId xmlns="" xmlns:a16="http://schemas.microsoft.com/office/drawing/2014/main" val="3869323975"/>
                    </a:ext>
                  </a:extLst>
                </a:gridCol>
              </a:tblGrid>
              <a:tr h="8742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82B941"/>
                          </a:solidFill>
                        </a:rPr>
                        <a:t>www.RideGMT.com/NextGen</a:t>
                      </a:r>
                      <a:endParaRPr lang="en-US" sz="3200" dirty="0">
                        <a:solidFill>
                          <a:srgbClr val="82B94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39390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94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 OF IDEAS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200 changes considered</a:t>
            </a:r>
          </a:p>
          <a:p>
            <a:r>
              <a:rPr lang="en-US" dirty="0" smtClean="0"/>
              <a:t>Sources of Ideas</a:t>
            </a:r>
          </a:p>
          <a:p>
            <a:pPr lvl="1"/>
            <a:r>
              <a:rPr lang="en-US" dirty="0" smtClean="0"/>
              <a:t>CCTA TDP (51)</a:t>
            </a:r>
          </a:p>
          <a:p>
            <a:pPr lvl="1"/>
            <a:r>
              <a:rPr lang="en-US" dirty="0" smtClean="0"/>
              <a:t>GMTA TDP (21)</a:t>
            </a:r>
          </a:p>
          <a:p>
            <a:pPr lvl="1"/>
            <a:r>
              <a:rPr lang="en-US" dirty="0" err="1" smtClean="0"/>
              <a:t>NextGen</a:t>
            </a:r>
            <a:r>
              <a:rPr lang="en-US" dirty="0" smtClean="0"/>
              <a:t> (89)</a:t>
            </a:r>
          </a:p>
          <a:p>
            <a:pPr lvl="1"/>
            <a:r>
              <a:rPr lang="en-US" dirty="0" smtClean="0"/>
              <a:t>Stakeholders (many)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61" y="1325527"/>
            <a:ext cx="3179619" cy="4114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0" y="1325527"/>
            <a:ext cx="3179619" cy="4114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</a:t>
            </a:r>
            <a:r>
              <a:rPr lang="en-US" dirty="0" err="1" smtClean="0"/>
              <a:t>nextgen</a:t>
            </a:r>
            <a:r>
              <a:rPr lang="en-US" dirty="0" smtClean="0"/>
              <a:t> &amp; </a:t>
            </a:r>
            <a:r>
              <a:rPr lang="en-US" dirty="0" err="1" smtClean="0"/>
              <a:t>Tdp</a:t>
            </a:r>
            <a:r>
              <a:rPr lang="en-US" sz="2400" dirty="0" err="1" smtClean="0"/>
              <a:t>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TDPs</a:t>
            </a:r>
          </a:p>
          <a:p>
            <a:pPr lvl="1"/>
            <a:r>
              <a:rPr lang="en-US" dirty="0" smtClean="0"/>
              <a:t>Not cost-constrained</a:t>
            </a:r>
          </a:p>
          <a:p>
            <a:pPr lvl="1"/>
            <a:r>
              <a:rPr lang="en-US" dirty="0" smtClean="0"/>
              <a:t>Limited consideration of demand</a:t>
            </a:r>
          </a:p>
          <a:p>
            <a:pPr lvl="1"/>
            <a:r>
              <a:rPr lang="en-US" dirty="0" smtClean="0"/>
              <a:t>No cost estimates</a:t>
            </a:r>
          </a:p>
          <a:p>
            <a:r>
              <a:rPr lang="en-US" dirty="0" err="1" smtClean="0"/>
              <a:t>NextGen</a:t>
            </a:r>
            <a:endParaRPr lang="en-US" dirty="0" smtClean="0"/>
          </a:p>
          <a:p>
            <a:pPr lvl="1"/>
            <a:r>
              <a:rPr lang="en-US" dirty="0" smtClean="0"/>
              <a:t>Short-term changes</a:t>
            </a:r>
          </a:p>
          <a:p>
            <a:pPr lvl="1"/>
            <a:r>
              <a:rPr lang="en-US" dirty="0" smtClean="0"/>
              <a:t>Match service levels with demand</a:t>
            </a:r>
          </a:p>
          <a:p>
            <a:pPr lvl="1"/>
            <a:r>
              <a:rPr lang="en-US" dirty="0" smtClean="0"/>
              <a:t>Scenarios consider costs </a:t>
            </a:r>
            <a:r>
              <a:rPr lang="mr-IN" dirty="0" smtClean="0"/>
              <a:t>–</a:t>
            </a:r>
            <a:r>
              <a:rPr lang="en-US" dirty="0" smtClean="0"/>
              <a:t> up to 20% increase in operating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12 </a:t>
            </a:r>
            <a:r>
              <a:rPr lang="en-US" dirty="0" err="1" smtClean="0"/>
              <a:t>Umall</a:t>
            </a:r>
            <a:r>
              <a:rPr lang="en-US" dirty="0" smtClean="0"/>
              <a:t>/Airport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761187" cy="5167312"/>
          </a:xfrm>
        </p:spPr>
        <p:txBody>
          <a:bodyPr/>
          <a:lstStyle/>
          <a:p>
            <a:r>
              <a:rPr lang="en-US" dirty="0" smtClean="0"/>
              <a:t>TDP Recommendation</a:t>
            </a:r>
          </a:p>
          <a:p>
            <a:pPr lvl="1"/>
            <a:r>
              <a:rPr lang="en-US" b="0" dirty="0" smtClean="0"/>
              <a:t>Weekdays</a:t>
            </a:r>
          </a:p>
          <a:p>
            <a:pPr lvl="2"/>
            <a:r>
              <a:rPr lang="en-US" b="0" dirty="0" smtClean="0"/>
              <a:t>5 AM to midnight (2 AM on Fridays)</a:t>
            </a:r>
          </a:p>
          <a:p>
            <a:pPr lvl="2"/>
            <a:r>
              <a:rPr lang="en-US" dirty="0"/>
              <a:t>E</a:t>
            </a:r>
            <a:r>
              <a:rPr lang="en-US" b="0" dirty="0" smtClean="0"/>
              <a:t>very 15 to 30 mins</a:t>
            </a:r>
            <a:endParaRPr lang="en-US" b="0" dirty="0"/>
          </a:p>
          <a:p>
            <a:pPr lvl="1"/>
            <a:r>
              <a:rPr lang="en-US" b="0" dirty="0" smtClean="0"/>
              <a:t>Saturdays</a:t>
            </a:r>
          </a:p>
          <a:p>
            <a:pPr lvl="2"/>
            <a:r>
              <a:rPr lang="en-US" b="0" dirty="0" smtClean="0"/>
              <a:t>6 AM to 2 AM</a:t>
            </a:r>
          </a:p>
          <a:p>
            <a:pPr lvl="2"/>
            <a:r>
              <a:rPr lang="en-US" dirty="0"/>
              <a:t>E</a:t>
            </a:r>
            <a:r>
              <a:rPr lang="en-US" b="0" dirty="0" smtClean="0"/>
              <a:t>very 20 to 30 mins</a:t>
            </a:r>
          </a:p>
          <a:p>
            <a:pPr lvl="1"/>
            <a:r>
              <a:rPr lang="en-US" dirty="0" smtClean="0"/>
              <a:t>Sundays</a:t>
            </a:r>
          </a:p>
          <a:p>
            <a:pPr lvl="2"/>
            <a:r>
              <a:rPr lang="en-US" dirty="0" smtClean="0"/>
              <a:t>6 AM to 10 PM</a:t>
            </a:r>
          </a:p>
          <a:p>
            <a:pPr lvl="2"/>
            <a:r>
              <a:rPr lang="en-US" b="0" dirty="0" smtClean="0"/>
              <a:t>Every 30 mins</a:t>
            </a:r>
            <a:endParaRPr lang="en-US" b="0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465" y="1219201"/>
            <a:ext cx="5599492" cy="475956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96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29482" t="3720" r="17214" b="5592"/>
          <a:stretch/>
        </p:blipFill>
        <p:spPr bwMode="auto">
          <a:xfrm>
            <a:off x="5872406" y="1238690"/>
            <a:ext cx="5725551" cy="4740079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12 </a:t>
            </a:r>
            <a:r>
              <a:rPr lang="en-US" dirty="0" err="1" smtClean="0"/>
              <a:t>Umall</a:t>
            </a:r>
            <a:r>
              <a:rPr lang="en-US" dirty="0" smtClean="0"/>
              <a:t>/Airport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761187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GMT Implementation</a:t>
            </a:r>
          </a:p>
          <a:p>
            <a:pPr lvl="1">
              <a:spcBef>
                <a:spcPts val="300"/>
              </a:spcBef>
            </a:pPr>
            <a:r>
              <a:rPr lang="en-US" b="0" dirty="0" smtClean="0"/>
              <a:t>Weekdays</a:t>
            </a:r>
          </a:p>
          <a:p>
            <a:pPr lvl="2">
              <a:spcBef>
                <a:spcPts val="300"/>
              </a:spcBef>
            </a:pPr>
            <a:r>
              <a:rPr lang="en-US" b="0" dirty="0" smtClean="0"/>
              <a:t>6:25 AM to 10 PM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</a:t>
            </a:r>
            <a:r>
              <a:rPr lang="en-US" b="0" dirty="0" smtClean="0"/>
              <a:t>very 30 to 70 mins</a:t>
            </a:r>
            <a:endParaRPr lang="en-US" b="0" dirty="0"/>
          </a:p>
          <a:p>
            <a:pPr lvl="1">
              <a:spcBef>
                <a:spcPts val="300"/>
              </a:spcBef>
            </a:pPr>
            <a:r>
              <a:rPr lang="en-US" b="0" dirty="0" smtClean="0"/>
              <a:t>Saturdays</a:t>
            </a:r>
          </a:p>
          <a:p>
            <a:pPr lvl="2">
              <a:spcBef>
                <a:spcPts val="300"/>
              </a:spcBef>
            </a:pPr>
            <a:r>
              <a:rPr lang="en-US" b="0" dirty="0" smtClean="0"/>
              <a:t>6:30 AM to 9:50 PM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E</a:t>
            </a:r>
            <a:r>
              <a:rPr lang="en-US" b="0" dirty="0" smtClean="0"/>
              <a:t>very 30 to 60 mins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Sundays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8:45 AM to 7;35 PM</a:t>
            </a:r>
          </a:p>
          <a:p>
            <a:pPr lvl="2">
              <a:spcBef>
                <a:spcPts val="300"/>
              </a:spcBef>
            </a:pPr>
            <a:r>
              <a:rPr lang="en-US" b="0" dirty="0" smtClean="0"/>
              <a:t>Every 7 mins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Ridership</a:t>
            </a:r>
          </a:p>
          <a:p>
            <a:pPr lvl="2">
              <a:spcBef>
                <a:spcPts val="300"/>
              </a:spcBef>
            </a:pPr>
            <a:r>
              <a:rPr lang="en-US" b="0" dirty="0" smtClean="0"/>
              <a:t>Weekdays:  256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Saturdays: 154</a:t>
            </a:r>
          </a:p>
          <a:p>
            <a:pPr lvl="2">
              <a:spcBef>
                <a:spcPts val="300"/>
              </a:spcBef>
            </a:pPr>
            <a:r>
              <a:rPr lang="en-US" b="0" dirty="0" smtClean="0"/>
              <a:t>Sundays: 161</a:t>
            </a:r>
            <a:endParaRPr lang="en-US" b="0" dirty="0"/>
          </a:p>
          <a:p>
            <a:pPr lvl="2">
              <a:spcBef>
                <a:spcPts val="3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0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406" y="1252758"/>
            <a:ext cx="5709995" cy="47111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12 </a:t>
            </a:r>
            <a:r>
              <a:rPr lang="en-US" dirty="0" err="1" smtClean="0"/>
              <a:t>Umall</a:t>
            </a:r>
            <a:r>
              <a:rPr lang="en-US" dirty="0" smtClean="0"/>
              <a:t>/Airport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err="1" smtClean="0"/>
              <a:t>NextGen</a:t>
            </a:r>
            <a:r>
              <a:rPr lang="en-US" dirty="0" smtClean="0"/>
              <a:t> Scenario 1</a:t>
            </a:r>
          </a:p>
          <a:p>
            <a:pPr lvl="1"/>
            <a:r>
              <a:rPr lang="en-US" dirty="0"/>
              <a:t>Weekdays</a:t>
            </a:r>
          </a:p>
          <a:p>
            <a:pPr lvl="2"/>
            <a:r>
              <a:rPr lang="en-US" dirty="0"/>
              <a:t>5 AM to </a:t>
            </a:r>
            <a:r>
              <a:rPr lang="en-US" dirty="0" smtClean="0"/>
              <a:t>6 PM</a:t>
            </a:r>
            <a:endParaRPr lang="en-US" dirty="0"/>
          </a:p>
          <a:p>
            <a:pPr lvl="2"/>
            <a:r>
              <a:rPr lang="en-US" dirty="0"/>
              <a:t>Every </a:t>
            </a:r>
            <a:r>
              <a:rPr lang="en-US" dirty="0" smtClean="0"/>
              <a:t>60 </a:t>
            </a:r>
            <a:r>
              <a:rPr lang="en-US" dirty="0"/>
              <a:t>mins</a:t>
            </a:r>
          </a:p>
          <a:p>
            <a:pPr lvl="1"/>
            <a:r>
              <a:rPr lang="en-US" dirty="0"/>
              <a:t>Saturdays</a:t>
            </a:r>
          </a:p>
          <a:p>
            <a:pPr lvl="2"/>
            <a:r>
              <a:rPr lang="en-US" dirty="0"/>
              <a:t>5 AM to 6 PM</a:t>
            </a:r>
          </a:p>
          <a:p>
            <a:pPr lvl="2"/>
            <a:r>
              <a:rPr lang="en-US" dirty="0"/>
              <a:t>Every 60 mins</a:t>
            </a:r>
          </a:p>
          <a:p>
            <a:pPr lvl="1"/>
            <a:r>
              <a:rPr lang="en-US" dirty="0" smtClean="0"/>
              <a:t>Sundays</a:t>
            </a:r>
            <a:endParaRPr lang="en-US" dirty="0"/>
          </a:p>
          <a:p>
            <a:pPr lvl="2"/>
            <a:r>
              <a:rPr lang="en-US" dirty="0"/>
              <a:t>5 AM to 6 PM</a:t>
            </a:r>
          </a:p>
          <a:p>
            <a:pPr lvl="2"/>
            <a:r>
              <a:rPr lang="en-US" dirty="0"/>
              <a:t>Every 60 mins</a:t>
            </a:r>
          </a:p>
          <a:p>
            <a:pPr lvl="1">
              <a:spcBef>
                <a:spcPts val="300"/>
              </a:spcBef>
            </a:pPr>
            <a:r>
              <a:rPr lang="en-US" b="1" dirty="0" smtClean="0"/>
              <a:t>Rationale</a:t>
            </a:r>
          </a:p>
          <a:p>
            <a:pPr lvl="2">
              <a:spcBef>
                <a:spcPts val="300"/>
              </a:spcBef>
            </a:pPr>
            <a:r>
              <a:rPr lang="en-US" b="1" dirty="0" smtClean="0"/>
              <a:t>Changes match service levels with relatively low demand</a:t>
            </a:r>
            <a:endParaRPr lang="en-US" b="1" dirty="0"/>
          </a:p>
          <a:p>
            <a:pPr lvl="2">
              <a:spcBef>
                <a:spcPts val="3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0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2 Essex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Existing Service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Weekdays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5:45 </a:t>
            </a:r>
            <a:r>
              <a:rPr lang="en-US" dirty="0"/>
              <a:t>AM to </a:t>
            </a:r>
            <a:r>
              <a:rPr lang="en-US" dirty="0" smtClean="0"/>
              <a:t>12:10 AM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Every 30 to </a:t>
            </a:r>
            <a:r>
              <a:rPr lang="en-US" dirty="0" smtClean="0"/>
              <a:t>70 </a:t>
            </a:r>
            <a:r>
              <a:rPr lang="en-US" dirty="0"/>
              <a:t>mins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Saturdays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6:10 </a:t>
            </a:r>
            <a:r>
              <a:rPr lang="en-US" dirty="0"/>
              <a:t>AM to </a:t>
            </a:r>
            <a:r>
              <a:rPr lang="en-US" dirty="0" smtClean="0"/>
              <a:t>12:10 AM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Every 30 to </a:t>
            </a:r>
            <a:r>
              <a:rPr lang="en-US" dirty="0" smtClean="0"/>
              <a:t>75 mins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Sundays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8 AM to 9:15 PM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Every 75 mins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Ridership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Weekdays:  </a:t>
            </a:r>
            <a:r>
              <a:rPr lang="en-US" dirty="0" smtClean="0"/>
              <a:t>1,551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Saturdays: </a:t>
            </a:r>
            <a:r>
              <a:rPr lang="en-US" dirty="0" smtClean="0"/>
              <a:t>736</a:t>
            </a:r>
            <a:endParaRPr lang="en-US" dirty="0"/>
          </a:p>
          <a:p>
            <a:pPr lvl="2">
              <a:spcBef>
                <a:spcPts val="300"/>
              </a:spcBef>
            </a:pPr>
            <a:r>
              <a:rPr lang="en-US" dirty="0"/>
              <a:t>Sundays: </a:t>
            </a:r>
            <a:r>
              <a:rPr lang="en-US" dirty="0" smtClean="0"/>
              <a:t>248</a:t>
            </a:r>
            <a:endParaRPr lang="en-US" dirty="0"/>
          </a:p>
          <a:p>
            <a:pPr lvl="2">
              <a:spcBef>
                <a:spcPts val="3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4" r="18535"/>
          <a:stretch/>
        </p:blipFill>
        <p:spPr bwMode="auto">
          <a:xfrm>
            <a:off x="5219118" y="1373947"/>
            <a:ext cx="6414868" cy="4759568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136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2 Essex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504373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TDP Recommendation</a:t>
            </a:r>
          </a:p>
          <a:p>
            <a:pPr lvl="1"/>
            <a:r>
              <a:rPr lang="en-US" dirty="0"/>
              <a:t>Weekdays</a:t>
            </a:r>
          </a:p>
          <a:p>
            <a:pPr lvl="2"/>
            <a:r>
              <a:rPr lang="en-US" dirty="0"/>
              <a:t>5 AM to midnight (2 AM on Fridays)</a:t>
            </a:r>
          </a:p>
          <a:p>
            <a:pPr lvl="2"/>
            <a:r>
              <a:rPr lang="en-US" dirty="0"/>
              <a:t>Every 15 to 30 mins</a:t>
            </a:r>
          </a:p>
          <a:p>
            <a:pPr lvl="1"/>
            <a:r>
              <a:rPr lang="en-US" dirty="0"/>
              <a:t>Saturdays</a:t>
            </a:r>
          </a:p>
          <a:p>
            <a:pPr lvl="2"/>
            <a:r>
              <a:rPr lang="en-US" dirty="0"/>
              <a:t>6 AM to 2 AM</a:t>
            </a:r>
          </a:p>
          <a:p>
            <a:pPr lvl="2"/>
            <a:r>
              <a:rPr lang="en-US" dirty="0"/>
              <a:t>Every 20 to 30 mins</a:t>
            </a:r>
          </a:p>
          <a:p>
            <a:pPr lvl="1"/>
            <a:r>
              <a:rPr lang="en-US" dirty="0"/>
              <a:t>Sundays</a:t>
            </a:r>
          </a:p>
          <a:p>
            <a:pPr lvl="2"/>
            <a:r>
              <a:rPr lang="en-US" dirty="0"/>
              <a:t>6 AM to 10 PM</a:t>
            </a:r>
          </a:p>
          <a:p>
            <a:pPr lvl="2"/>
            <a:r>
              <a:rPr lang="en-US" dirty="0"/>
              <a:t>Every 30 </a:t>
            </a:r>
            <a:r>
              <a:rPr lang="en-US" dirty="0" smtClean="0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4" r="18535"/>
          <a:stretch/>
        </p:blipFill>
        <p:spPr bwMode="auto">
          <a:xfrm>
            <a:off x="5219118" y="1373947"/>
            <a:ext cx="6414868" cy="4759568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59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Route 2 Essex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530" y="1219201"/>
            <a:ext cx="4551365" cy="5167312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err="1" smtClean="0"/>
              <a:t>NextGen</a:t>
            </a:r>
            <a:r>
              <a:rPr lang="en-US" dirty="0" smtClean="0"/>
              <a:t> Scenario 1</a:t>
            </a:r>
          </a:p>
          <a:p>
            <a:pPr lvl="1"/>
            <a:r>
              <a:rPr lang="en-US" dirty="0"/>
              <a:t>Weekdays</a:t>
            </a:r>
          </a:p>
          <a:p>
            <a:pPr lvl="2"/>
            <a:r>
              <a:rPr lang="en-US" dirty="0" smtClean="0"/>
              <a:t>5:30 </a:t>
            </a:r>
            <a:r>
              <a:rPr lang="en-US" dirty="0"/>
              <a:t>AM to </a:t>
            </a:r>
            <a:r>
              <a:rPr lang="en-US" dirty="0" smtClean="0"/>
              <a:t>11 PM</a:t>
            </a:r>
            <a:endParaRPr lang="en-US" dirty="0"/>
          </a:p>
          <a:p>
            <a:pPr lvl="2"/>
            <a:r>
              <a:rPr lang="en-US" dirty="0"/>
              <a:t>Every </a:t>
            </a:r>
            <a:r>
              <a:rPr lang="en-US" dirty="0" smtClean="0"/>
              <a:t>20 </a:t>
            </a:r>
            <a:r>
              <a:rPr lang="en-US" dirty="0"/>
              <a:t>to 30 mins</a:t>
            </a:r>
          </a:p>
          <a:p>
            <a:pPr lvl="1"/>
            <a:r>
              <a:rPr lang="en-US" dirty="0"/>
              <a:t>Saturdays</a:t>
            </a:r>
          </a:p>
          <a:p>
            <a:pPr lvl="2"/>
            <a:r>
              <a:rPr lang="en-US" dirty="0" smtClean="0"/>
              <a:t>6:15 </a:t>
            </a:r>
            <a:r>
              <a:rPr lang="en-US" dirty="0"/>
              <a:t>AM to </a:t>
            </a:r>
            <a:r>
              <a:rPr lang="en-US" dirty="0" smtClean="0"/>
              <a:t>10 PM</a:t>
            </a:r>
            <a:endParaRPr lang="en-US" dirty="0"/>
          </a:p>
          <a:p>
            <a:pPr lvl="2"/>
            <a:r>
              <a:rPr lang="en-US" dirty="0"/>
              <a:t>Every 20 to 30 mins</a:t>
            </a:r>
          </a:p>
          <a:p>
            <a:pPr lvl="1"/>
            <a:r>
              <a:rPr lang="en-US" dirty="0"/>
              <a:t>Sundays</a:t>
            </a:r>
          </a:p>
          <a:p>
            <a:pPr lvl="2"/>
            <a:r>
              <a:rPr lang="en-US" dirty="0" smtClean="0"/>
              <a:t>&amp; </a:t>
            </a:r>
            <a:r>
              <a:rPr lang="en-US" dirty="0"/>
              <a:t>AM to </a:t>
            </a:r>
            <a:r>
              <a:rPr lang="en-US" dirty="0" smtClean="0"/>
              <a:t>8 </a:t>
            </a:r>
            <a:r>
              <a:rPr lang="en-US" dirty="0"/>
              <a:t>PM</a:t>
            </a:r>
          </a:p>
          <a:p>
            <a:pPr lvl="2"/>
            <a:r>
              <a:rPr lang="en-US" dirty="0"/>
              <a:t>Every 30 </a:t>
            </a:r>
            <a:r>
              <a:rPr lang="en-US" dirty="0" smtClean="0"/>
              <a:t>mins</a:t>
            </a:r>
          </a:p>
          <a:p>
            <a:pPr lvl="1"/>
            <a:r>
              <a:rPr lang="en-US" b="1" dirty="0" smtClean="0"/>
              <a:t>Rationale</a:t>
            </a:r>
          </a:p>
          <a:p>
            <a:pPr lvl="2"/>
            <a:r>
              <a:rPr lang="en-US" b="1" dirty="0" smtClean="0"/>
              <a:t>High demand; move toward TDP recommendation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A673C1-056B-4981-B750-DBB0D6F7AD9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34" r="18535"/>
          <a:stretch/>
        </p:blipFill>
        <p:spPr bwMode="auto">
          <a:xfrm>
            <a:off x="5219118" y="1373947"/>
            <a:ext cx="6414868" cy="4759568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967" t="20000" r="12252"/>
          <a:stretch/>
        </p:blipFill>
        <p:spPr>
          <a:xfrm>
            <a:off x="5219115" y="1373947"/>
            <a:ext cx="6363286" cy="47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18813"/>
      </p:ext>
    </p:extLst>
  </p:cSld>
  <p:clrMapOvr>
    <a:masterClrMapping/>
  </p:clrMapOvr>
</p:sld>
</file>

<file path=ppt/theme/theme1.xml><?xml version="1.0" encoding="utf-8"?>
<a:theme xmlns:a="http://schemas.openxmlformats.org/drawingml/2006/main" name="NN Light 2016">
  <a:themeElements>
    <a:clrScheme name="NN Color 2016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D46F4E"/>
      </a:accent3>
      <a:accent4>
        <a:srgbClr val="CFAF1F"/>
      </a:accent4>
      <a:accent5>
        <a:srgbClr val="B5BD00"/>
      </a:accent5>
      <a:accent6>
        <a:srgbClr val="987366"/>
      </a:accent6>
      <a:hlink>
        <a:srgbClr val="00659A"/>
      </a:hlink>
      <a:folHlink>
        <a:srgbClr val="5D1E79"/>
      </a:folHlink>
    </a:clrScheme>
    <a:fontScheme name="NN Arial-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Light 2016" id="{8EB4098C-05CA-4C54-85CE-B7C7EA252F56}" vid="{A0E3E33C-61C4-4FA5-AEB8-FB2A82B43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 Light</Template>
  <TotalTime>24439</TotalTime>
  <Words>605</Words>
  <Application>Microsoft Macintosh PowerPoint</Application>
  <PresentationFormat>Widescreen</PresentationFormat>
  <Paragraphs>189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.AppleSystemUIFont</vt:lpstr>
      <vt:lpstr>Calibri</vt:lpstr>
      <vt:lpstr>Tahoma</vt:lpstr>
      <vt:lpstr>Tw Cen MT</vt:lpstr>
      <vt:lpstr>Wingdings</vt:lpstr>
      <vt:lpstr>Arial</vt:lpstr>
      <vt:lpstr>NN Light 2016</vt:lpstr>
      <vt:lpstr>GMT NEXTGEN TRANSIT PLAN OVERVIEW OF CHANGES INCLUDED/ NOT INCLUDED IN SCENARIOS</vt:lpstr>
      <vt:lpstr>GENERATION OF IDEAS</vt:lpstr>
      <vt:lpstr>Differences between nextgen &amp; Tdps</vt:lpstr>
      <vt:lpstr>Example:  Route 12 Umall/Airport</vt:lpstr>
      <vt:lpstr>Example:  Route 12 Umall/Airport</vt:lpstr>
      <vt:lpstr>Example:  Route 12 Umall/Airport</vt:lpstr>
      <vt:lpstr>Example:  Route 2 Essex</vt:lpstr>
      <vt:lpstr>Example:  Route 2 Essex</vt:lpstr>
      <vt:lpstr>Example:  Route 2 Essex</vt:lpstr>
      <vt:lpstr>Example:  Route 7 North Ave</vt:lpstr>
      <vt:lpstr>Example:  Route 7 North Ave</vt:lpstr>
      <vt:lpstr>Example:  Route 7 North Ave</vt:lpstr>
      <vt:lpstr>Summary</vt:lpstr>
      <vt:lpstr>TDP &amp; NeXtGen Comparison</vt:lpstr>
      <vt:lpstr>PowerPoint Presentation</vt:lpstr>
    </vt:vector>
  </TitlesOfParts>
  <Company>Nelson\Nygaard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Eryn Rosenblum</dc:creator>
  <cp:lastModifiedBy>Slater, Geoff</cp:lastModifiedBy>
  <cp:revision>393</cp:revision>
  <cp:lastPrinted>2017-06-09T13:11:54Z</cp:lastPrinted>
  <dcterms:created xsi:type="dcterms:W3CDTF">2016-09-08T19:59:55Z</dcterms:created>
  <dcterms:modified xsi:type="dcterms:W3CDTF">2017-12-12T02:04:41Z</dcterms:modified>
</cp:coreProperties>
</file>