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419" r:id="rId3"/>
    <p:sldId id="420" r:id="rId4"/>
    <p:sldId id="443" r:id="rId5"/>
    <p:sldId id="421" r:id="rId6"/>
    <p:sldId id="423" r:id="rId7"/>
    <p:sldId id="460" r:id="rId8"/>
    <p:sldId id="448" r:id="rId9"/>
    <p:sldId id="449" r:id="rId10"/>
    <p:sldId id="467" r:id="rId11"/>
    <p:sldId id="461" r:id="rId12"/>
    <p:sldId id="450" r:id="rId13"/>
    <p:sldId id="451" r:id="rId14"/>
    <p:sldId id="452" r:id="rId15"/>
    <p:sldId id="468" r:id="rId16"/>
    <p:sldId id="469" r:id="rId17"/>
    <p:sldId id="464" r:id="rId18"/>
    <p:sldId id="462" r:id="rId19"/>
    <p:sldId id="465" r:id="rId20"/>
    <p:sldId id="428" r:id="rId21"/>
    <p:sldId id="429" r:id="rId22"/>
    <p:sldId id="430" r:id="rId23"/>
    <p:sldId id="431" r:id="rId24"/>
    <p:sldId id="440" r:id="rId25"/>
    <p:sldId id="432" r:id="rId26"/>
    <p:sldId id="433" r:id="rId27"/>
    <p:sldId id="441" r:id="rId28"/>
    <p:sldId id="46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300"/>
    <a:srgbClr val="82B941"/>
    <a:srgbClr val="DE9F2B"/>
    <a:srgbClr val="106EC1"/>
    <a:srgbClr val="19A75C"/>
    <a:srgbClr val="D883FF"/>
    <a:srgbClr val="FFC200"/>
    <a:srgbClr val="548235"/>
    <a:srgbClr val="404040"/>
    <a:srgbClr val="07B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6" autoAdjust="0"/>
    <p:restoredTop sz="95081"/>
  </p:normalViewPr>
  <p:slideViewPr>
    <p:cSldViewPr snapToGrid="0" showGuides="1">
      <p:cViewPr varScale="1">
        <p:scale>
          <a:sx n="127" d="100"/>
          <a:sy n="127" d="100"/>
        </p:scale>
        <p:origin x="106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2B620-235A-2748-AF4C-E9F8284A683C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1902C-A5C1-7B45-85DC-3F4CD07C4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94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55BAC-1071-4E53-84CA-06C5E0F37AB5}" type="datetimeFigureOut">
              <a:rPr lang="en-US" smtClean="0"/>
              <a:t>2/9/2018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10217-2649-42D0-A10D-85E381AF3F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9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10217-2649-42D0-A10D-85E381AF3F0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3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737" y="6314415"/>
            <a:ext cx="1650196" cy="334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530" y="328740"/>
            <a:ext cx="11167871" cy="731520"/>
          </a:xfrm>
        </p:spPr>
        <p:txBody>
          <a:bodyPr>
            <a:normAutofit/>
          </a:bodyPr>
          <a:lstStyle>
            <a:lvl1pPr>
              <a:defRPr sz="3200" b="1" i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US" dirty="0" smtClean="0"/>
              <a:t>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30" y="1219201"/>
            <a:ext cx="11167871" cy="4936273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Wingdings" panose="05000000000000000000" pitchFamily="2" charset="2"/>
              <a:buNone/>
              <a:defRPr b="1" i="0" cap="none" baseline="0">
                <a:solidFill>
                  <a:srgbClr val="82B941"/>
                </a:solidFill>
                <a:latin typeface="+mj-lt"/>
              </a:defRPr>
            </a:lvl1pPr>
            <a:lvl2pPr marL="241300" indent="0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.AppleSystemUIFont" charset="-120"/>
              <a:buNone/>
              <a:tabLst/>
              <a:defRPr sz="2400">
                <a:latin typeface="+mj-lt"/>
              </a:defRPr>
            </a:lvl2pPr>
            <a:lvl3pPr marL="469900" indent="0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.AppleSystemUIFont" charset="-120"/>
              <a:buNone/>
              <a:tabLst/>
              <a:defRPr sz="2000">
                <a:latin typeface="+mj-lt"/>
              </a:defRPr>
            </a:lvl3pPr>
            <a:lvl4pPr marL="641350" indent="0">
              <a:spcBef>
                <a:spcPts val="600"/>
              </a:spcBef>
              <a:buNone/>
              <a:tabLst/>
              <a:defRPr>
                <a:latin typeface="+mj-lt"/>
              </a:defRPr>
            </a:lvl4pPr>
            <a:lvl5pPr marL="927100" indent="0">
              <a:spcBef>
                <a:spcPts val="600"/>
              </a:spcBef>
              <a:buNone/>
              <a:tabLst/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277601" y="6521219"/>
            <a:ext cx="304800" cy="1905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2A673C1-056B-4981-B750-DBB0D6F7AD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NN Logo Horizontal Revers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400" y="6505432"/>
            <a:ext cx="1073264" cy="2220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51737" y="160743"/>
            <a:ext cx="8653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82B941"/>
                </a:solidFill>
              </a:rPr>
              <a:t>GREEN MOUNTAIN</a:t>
            </a:r>
            <a:r>
              <a:rPr lang="en-US" sz="900" b="1" baseline="0" dirty="0" smtClean="0">
                <a:solidFill>
                  <a:srgbClr val="82B941"/>
                </a:solidFill>
              </a:rPr>
              <a:t> TRANSIT</a:t>
            </a:r>
            <a:endParaRPr lang="en-US" sz="900" b="1" dirty="0">
              <a:solidFill>
                <a:srgbClr val="658F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1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wit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530" y="328740"/>
            <a:ext cx="11167871" cy="731520"/>
          </a:xfrm>
        </p:spPr>
        <p:txBody>
          <a:bodyPr>
            <a:normAutofit/>
          </a:bodyPr>
          <a:lstStyle>
            <a:lvl1pPr>
              <a:defRPr sz="3200" b="1" i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US" dirty="0" smtClean="0"/>
              <a:t>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30" y="1219201"/>
            <a:ext cx="11167871" cy="5167312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Wingdings" panose="05000000000000000000" pitchFamily="2" charset="2"/>
              <a:buNone/>
              <a:defRPr b="1" i="0" cap="none" baseline="0">
                <a:solidFill>
                  <a:srgbClr val="82B941"/>
                </a:solidFill>
                <a:latin typeface="+mj-lt"/>
              </a:defRPr>
            </a:lvl1pPr>
            <a:lvl2pPr marL="241300" indent="0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.AppleSystemUIFont" charset="-120"/>
              <a:buNone/>
              <a:tabLst/>
              <a:defRPr sz="2400">
                <a:latin typeface="+mj-lt"/>
              </a:defRPr>
            </a:lvl2pPr>
            <a:lvl3pPr marL="469900" indent="0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.AppleSystemUIFont" charset="-120"/>
              <a:buNone/>
              <a:tabLst/>
              <a:defRPr sz="2000">
                <a:latin typeface="+mj-lt"/>
              </a:defRPr>
            </a:lvl3pPr>
            <a:lvl4pPr marL="641350" indent="0">
              <a:spcBef>
                <a:spcPts val="600"/>
              </a:spcBef>
              <a:buNone/>
              <a:tabLst/>
              <a:defRPr>
                <a:latin typeface="+mj-lt"/>
              </a:defRPr>
            </a:lvl4pPr>
            <a:lvl5pPr marL="927100" indent="0">
              <a:spcBef>
                <a:spcPts val="600"/>
              </a:spcBef>
              <a:buNone/>
              <a:tabLst/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277601" y="6521219"/>
            <a:ext cx="304800" cy="1905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2A673C1-056B-4981-B750-DBB0D6F7AD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NN Logo Horizontal Revers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400" y="6505432"/>
            <a:ext cx="1073264" cy="2220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51737" y="160743"/>
            <a:ext cx="8653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82B941"/>
                </a:solidFill>
              </a:rPr>
              <a:t>GREEN MOUNTAIN</a:t>
            </a:r>
            <a:r>
              <a:rPr lang="en-US" sz="900" b="1" baseline="0" dirty="0" smtClean="0">
                <a:solidFill>
                  <a:srgbClr val="82B941"/>
                </a:solidFill>
              </a:rPr>
              <a:t> TRANSIT</a:t>
            </a:r>
            <a:endParaRPr lang="en-US" sz="900" b="1" dirty="0">
              <a:solidFill>
                <a:srgbClr val="658FC8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uts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530" y="328740"/>
            <a:ext cx="11167871" cy="731520"/>
          </a:xfrm>
        </p:spPr>
        <p:txBody>
          <a:bodyPr>
            <a:normAutofit/>
          </a:bodyPr>
          <a:lstStyle>
            <a:lvl1pPr>
              <a:defRPr sz="3200" b="1" i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US" dirty="0" smtClean="0"/>
              <a:t>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30" y="1219201"/>
            <a:ext cx="11167871" cy="5104107"/>
          </a:xfrm>
        </p:spPr>
        <p:txBody>
          <a:bodyPr/>
          <a:lstStyle>
            <a:lvl1pPr marL="0" indent="0">
              <a:spcBef>
                <a:spcPts val="1800"/>
              </a:spcBef>
              <a:buFont typeface="Wingdings" panose="05000000000000000000" pitchFamily="2" charset="2"/>
              <a:buNone/>
              <a:defRPr b="1" i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34950" indent="-234950">
              <a:spcBef>
                <a:spcPts val="200"/>
              </a:spcBef>
              <a:buClr>
                <a:schemeClr val="tx1">
                  <a:lumMod val="65000"/>
                  <a:lumOff val="35000"/>
                </a:schemeClr>
              </a:buClr>
              <a:buFont typeface=".AppleSystemUIFont" charset="-120"/>
              <a:buChar char="–"/>
              <a:tabLst/>
              <a:defRPr sz="2400">
                <a:latin typeface="+mj-lt"/>
              </a:defRPr>
            </a:lvl2pPr>
            <a:lvl3pPr marL="412750" indent="-177800">
              <a:buClr>
                <a:schemeClr val="tx1">
                  <a:lumMod val="65000"/>
                  <a:lumOff val="35000"/>
                </a:schemeClr>
              </a:buClr>
              <a:buFont typeface=".AppleSystemUIFont" charset="-120"/>
              <a:buChar char="–"/>
              <a:tabLst/>
              <a:defRPr>
                <a:latin typeface="+mj-lt"/>
              </a:defRPr>
            </a:lvl3pPr>
            <a:lvl4pPr marL="463550" indent="0">
              <a:buNone/>
              <a:tabLst/>
              <a:defRPr>
                <a:latin typeface="+mj-lt"/>
              </a:defRPr>
            </a:lvl4pPr>
            <a:lvl5pPr marL="695325" indent="0">
              <a:buNone/>
              <a:tabLst/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277601" y="6521219"/>
            <a:ext cx="304800" cy="1905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2A673C1-056B-4981-B750-DBB0D6F7AD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NN Logo Horizontal Revers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400" y="6505432"/>
            <a:ext cx="1073264" cy="2220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51737" y="160743"/>
            <a:ext cx="8653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82B941"/>
                </a:solidFill>
              </a:rPr>
              <a:t>GREEN MOUNTAIN</a:t>
            </a:r>
            <a:r>
              <a:rPr lang="en-US" sz="900" b="1" baseline="0" dirty="0" smtClean="0">
                <a:solidFill>
                  <a:srgbClr val="82B941"/>
                </a:solidFill>
              </a:rPr>
              <a:t> TRANSIT</a:t>
            </a:r>
            <a:endParaRPr lang="en-US" sz="900" b="1" dirty="0">
              <a:solidFill>
                <a:srgbClr val="658FC8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 contras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50519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5045531"/>
            <a:ext cx="12192000" cy="1812471"/>
          </a:xfrm>
          <a:prstGeom prst="rect">
            <a:avLst/>
          </a:prstGeom>
          <a:solidFill>
            <a:srgbClr val="07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0419" y="5205663"/>
            <a:ext cx="9646652" cy="1078674"/>
          </a:xfrm>
        </p:spPr>
        <p:txBody>
          <a:bodyPr anchor="b">
            <a:normAutofit/>
          </a:bodyPr>
          <a:lstStyle>
            <a:lvl1pPr algn="l">
              <a:defRPr sz="3600" b="1" baseline="0">
                <a:latin typeface="+mj-lt"/>
              </a:defRPr>
            </a:lvl1pPr>
          </a:lstStyle>
          <a:p>
            <a:r>
              <a:rPr lang="en-US" dirty="0" smtClean="0"/>
              <a:t>GMT NEXT GEN TRANSIT PLAN</a:t>
            </a:r>
            <a:br>
              <a:rPr lang="en-US" dirty="0" smtClean="0"/>
            </a:br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5283" y="638861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5585" y="5291013"/>
            <a:ext cx="908304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84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673C1-056B-4981-B750-DBB0D6F7A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98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3733800"/>
            <a:ext cx="12192000" cy="822960"/>
          </a:xfrm>
          <a:prstGeom prst="rect">
            <a:avLst/>
          </a:prstGeom>
          <a:solidFill>
            <a:srgbClr val="82B941"/>
          </a:solidFill>
        </p:spPr>
        <p:txBody>
          <a:bodyPr lIns="274320" anchor="ctr">
            <a:normAutofit/>
          </a:bodyPr>
          <a:lstStyle>
            <a:lvl1pPr algn="l"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771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907" y="38082"/>
            <a:ext cx="109728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212" y="1125522"/>
            <a:ext cx="11051453" cy="5122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785600" y="6629400"/>
            <a:ext cx="3048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2A673C1-056B-4981-B750-DBB0D6F7A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0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0" r:id="rId2"/>
    <p:sldLayoutId id="2147483669" r:id="rId3"/>
    <p:sldLayoutId id="2147483668" r:id="rId4"/>
    <p:sldLayoutId id="2147483672" r:id="rId5"/>
    <p:sldLayoutId id="2147483673" r:id="rId6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■"/>
        <a:defRPr sz="2400" kern="1200">
          <a:solidFill>
            <a:schemeClr val="tx1">
              <a:lumMod val="65000"/>
              <a:lumOff val="35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754" y="5226090"/>
            <a:ext cx="8432079" cy="920008"/>
          </a:xfrm>
        </p:spPr>
        <p:txBody>
          <a:bodyPr>
            <a:normAutofit/>
          </a:bodyPr>
          <a:lstStyle/>
          <a:p>
            <a:r>
              <a:rPr lang="en-US" sz="1800" dirty="0"/>
              <a:t>GMT NEXT GEN TRANSIT PLAN</a:t>
            </a:r>
            <a:br>
              <a:rPr lang="en-US" sz="1800" dirty="0"/>
            </a:br>
            <a:r>
              <a:rPr lang="en-US" sz="3200" dirty="0" smtClean="0"/>
              <a:t>FARE ANALYSIS FINDINGS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64827" y="6226907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/>
            <a:r>
              <a:rPr lang="en-US" sz="14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Tw Cen MT" pitchFamily="34" charset="0"/>
                <a:ea typeface="+mj-ea"/>
                <a:cs typeface="Arial" pitchFamily="34" charset="0"/>
              </a:rPr>
              <a:t>Advisory Committee February 13, 2018</a:t>
            </a:r>
            <a:endParaRPr lang="en-US" sz="4000" b="1" dirty="0">
              <a:ln w="18415" cmpd="sng">
                <a:noFill/>
                <a:prstDash val="solid"/>
              </a:ln>
              <a:solidFill>
                <a:schemeClr val="bg1"/>
              </a:solidFill>
              <a:latin typeface="Tw Cen MT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Model Elasticities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a range of estimates:</a:t>
            </a:r>
          </a:p>
          <a:p>
            <a:pPr lvl="1"/>
            <a:r>
              <a:rPr lang="en-US" dirty="0" smtClean="0"/>
              <a:t>Model </a:t>
            </a:r>
            <a:r>
              <a:rPr lang="en-US" dirty="0"/>
              <a:t>A:  </a:t>
            </a:r>
            <a:r>
              <a:rPr lang="en-US" dirty="0" smtClean="0"/>
              <a:t>Uses </a:t>
            </a:r>
            <a:r>
              <a:rPr lang="en-US" dirty="0"/>
              <a:t>a single elasticity that reflects overall impacts in service areas of less than 1 million residents</a:t>
            </a:r>
          </a:p>
          <a:p>
            <a:pPr lvl="1"/>
            <a:r>
              <a:rPr lang="en-US" dirty="0"/>
              <a:t>Model B:  </a:t>
            </a:r>
            <a:r>
              <a:rPr lang="en-US" dirty="0" smtClean="0"/>
              <a:t>Uses </a:t>
            </a:r>
            <a:r>
              <a:rPr lang="en-US" dirty="0"/>
              <a:t>elasticities </a:t>
            </a:r>
            <a:r>
              <a:rPr lang="en-US" dirty="0" smtClean="0"/>
              <a:t>for different service types but that do not consider service area size</a:t>
            </a:r>
          </a:p>
          <a:p>
            <a:pPr>
              <a:spcBef>
                <a:spcPts val="600"/>
              </a:spcBef>
            </a:pPr>
            <a:r>
              <a:rPr lang="en-US" sz="1800" b="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[Note:  Elasticities by service types for small urban areas not available]</a:t>
            </a:r>
            <a:endParaRPr lang="en-US" sz="18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97952" y="-1658413"/>
            <a:ext cx="28071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Model 1</a:t>
            </a:r>
          </a:p>
          <a:p>
            <a:r>
              <a:rPr lang="en-US" sz="1400" dirty="0">
                <a:solidFill>
                  <a:schemeClr val="tx2"/>
                </a:solidFill>
              </a:rPr>
              <a:t>Average Elasticity in Service Area under 1 million people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63768"/>
              </p:ext>
            </p:extLst>
          </p:nvPr>
        </p:nvGraphicFramePr>
        <p:xfrm>
          <a:off x="414530" y="3762765"/>
          <a:ext cx="8275524" cy="2452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9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7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7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72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83BA41"/>
                          </a:solidFill>
                        </a:rPr>
                        <a:t>Provider</a:t>
                      </a:r>
                      <a:endParaRPr lang="en-US" sz="16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83BA41"/>
                          </a:solidFill>
                        </a:rPr>
                        <a:t>Model A</a:t>
                      </a:r>
                      <a:endParaRPr lang="en-US" sz="16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83BA41"/>
                          </a:solidFill>
                        </a:rPr>
                        <a:t>Model B</a:t>
                      </a:r>
                      <a:endParaRPr lang="en-US" sz="16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30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Urban Local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-0.43</a:t>
                      </a:r>
                      <a:endParaRPr lang="en-US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-0.40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30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Rural Local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-0.43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-0.50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303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Shuttle</a:t>
                      </a:r>
                      <a:endParaRPr lang="en-US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-0.43</a:t>
                      </a:r>
                      <a:endParaRPr lang="en-US" sz="16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-0.48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30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Commuter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-0.27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-0.27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30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Express Commuter (LINK)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-0.30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-0.30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8328" y="6373952"/>
            <a:ext cx="11018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 (</a:t>
            </a:r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www.apta.com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/resources/</a:t>
            </a:r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reportsandpublications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/Documents/Pham_Linsalata_Fare_Elasticity_1991.pdf)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91082" y="6450013"/>
            <a:ext cx="782637" cy="24288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3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3733799"/>
            <a:ext cx="12192000" cy="1107141"/>
          </a:xfrm>
        </p:spPr>
        <p:txBody>
          <a:bodyPr>
            <a:normAutofit/>
          </a:bodyPr>
          <a:lstStyle/>
          <a:p>
            <a:r>
              <a:rPr lang="en-US" b="0" dirty="0" smtClean="0"/>
              <a:t>Fare free considerations</a:t>
            </a:r>
            <a:endParaRPr lang="en-US" b="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11191082" y="6450013"/>
            <a:ext cx="782637" cy="2428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Fare-free Considerations:  where offered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886419" y="1730576"/>
            <a:ext cx="107566" cy="4040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" name="Group 3"/>
          <p:cNvGrpSpPr/>
          <p:nvPr/>
        </p:nvGrpSpPr>
        <p:grpSpPr>
          <a:xfrm>
            <a:off x="1872867" y="1222873"/>
            <a:ext cx="8086380" cy="5310500"/>
            <a:chOff x="2906228" y="1730575"/>
            <a:chExt cx="6044551" cy="41414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28386"/>
                </a:clrFrom>
                <a:clrTo>
                  <a:srgbClr val="828386">
                    <a:alpha val="0"/>
                  </a:srgbClr>
                </a:clrTo>
              </a:clrChange>
            </a:blip>
            <a:srcRect l="3912" t="8607" r="4297" b="3460"/>
            <a:stretch/>
          </p:blipFill>
          <p:spPr>
            <a:xfrm>
              <a:off x="2993985" y="1730576"/>
              <a:ext cx="5956794" cy="4040532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2906228" y="1730575"/>
              <a:ext cx="1654754" cy="4141415"/>
              <a:chOff x="2906228" y="1730575"/>
              <a:chExt cx="1654754" cy="414141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274543" y="4759287"/>
                <a:ext cx="286439" cy="11127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93985" y="4718773"/>
                <a:ext cx="1346521" cy="1715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906228" y="1730575"/>
                <a:ext cx="107566" cy="40405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91082" y="6450013"/>
            <a:ext cx="782637" cy="24288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7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Fare free considerations:  market types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fare free systems serve small/low ridership markets and/or specialty markets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087321"/>
              </p:ext>
            </p:extLst>
          </p:nvPr>
        </p:nvGraphicFramePr>
        <p:xfrm>
          <a:off x="486563" y="2323847"/>
          <a:ext cx="7823211" cy="3827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7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7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7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613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83BA41"/>
                          </a:solidFill>
                        </a:rPr>
                        <a:t>Type of Market</a:t>
                      </a:r>
                      <a:endParaRPr lang="en-US" sz="16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83BA41"/>
                          </a:solidFill>
                        </a:rPr>
                        <a:t>Does</a:t>
                      </a:r>
                      <a:r>
                        <a:rPr lang="en-US" sz="1600" baseline="0" dirty="0" smtClean="0">
                          <a:solidFill>
                            <a:srgbClr val="83BA41"/>
                          </a:solidFill>
                        </a:rPr>
                        <a:t> GMT Serve </a:t>
                      </a:r>
                      <a:br>
                        <a:rPr lang="en-US" sz="1600" baseline="0" dirty="0" smtClean="0">
                          <a:solidFill>
                            <a:srgbClr val="83BA41"/>
                          </a:solidFill>
                        </a:rPr>
                      </a:br>
                      <a:r>
                        <a:rPr lang="en-US" sz="1600" baseline="0" dirty="0" smtClean="0">
                          <a:solidFill>
                            <a:srgbClr val="83BA41"/>
                          </a:solidFill>
                        </a:rPr>
                        <a:t>this Type of Market?</a:t>
                      </a:r>
                      <a:endParaRPr lang="en-US" sz="16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83BA41"/>
                          </a:solidFill>
                        </a:rPr>
                        <a:t>Does GMT Offer</a:t>
                      </a:r>
                      <a:r>
                        <a:rPr lang="en-US" sz="1600" baseline="0" dirty="0" smtClean="0">
                          <a:solidFill>
                            <a:srgbClr val="83BA41"/>
                          </a:solidFill>
                        </a:rPr>
                        <a:t> </a:t>
                      </a:r>
                      <a:br>
                        <a:rPr lang="en-US" sz="1600" baseline="0" dirty="0" smtClean="0">
                          <a:solidFill>
                            <a:srgbClr val="83BA41"/>
                          </a:solidFill>
                        </a:rPr>
                      </a:br>
                      <a:r>
                        <a:rPr lang="en-US" sz="1600" baseline="0" dirty="0" smtClean="0">
                          <a:solidFill>
                            <a:srgbClr val="83BA41"/>
                          </a:solidFill>
                        </a:rPr>
                        <a:t>Fare Free Service?</a:t>
                      </a:r>
                      <a:endParaRPr lang="en-US" sz="16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40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83BA41"/>
                          </a:solidFill>
                        </a:rPr>
                        <a:t>Small</a:t>
                      </a:r>
                      <a:r>
                        <a:rPr lang="en-US" sz="1600" baseline="0" dirty="0" smtClean="0">
                          <a:solidFill>
                            <a:srgbClr val="83BA41"/>
                          </a:solidFill>
                        </a:rPr>
                        <a:t> Urban Areas </a:t>
                      </a:r>
                      <a:br>
                        <a:rPr lang="en-US" sz="1600" baseline="0" dirty="0" smtClean="0">
                          <a:solidFill>
                            <a:srgbClr val="83BA41"/>
                          </a:solidFill>
                        </a:rPr>
                      </a:br>
                      <a:r>
                        <a:rPr lang="en-US" sz="1600" baseline="0" dirty="0" smtClean="0">
                          <a:solidFill>
                            <a:srgbClr val="83BA41"/>
                          </a:solidFill>
                        </a:rPr>
                        <a:t>with Modest Ridership</a:t>
                      </a:r>
                      <a:endParaRPr lang="en-US" sz="16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 – Burlington area ridership more than modest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40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83BA41"/>
                          </a:solidFill>
                        </a:rPr>
                        <a:t>Large Rural Areas </a:t>
                      </a:r>
                      <a:br>
                        <a:rPr lang="en-US" sz="1600" dirty="0" smtClean="0">
                          <a:solidFill>
                            <a:srgbClr val="83BA4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rgbClr val="83BA41"/>
                          </a:solidFill>
                        </a:rPr>
                        <a:t>with Low Ridership</a:t>
                      </a:r>
                      <a:endParaRPr lang="en-US" sz="16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Yes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40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83BA41"/>
                          </a:solidFill>
                        </a:rPr>
                        <a:t>Resort Communities</a:t>
                      </a:r>
                      <a:endParaRPr lang="en-US" sz="16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Yes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Yes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40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83BA41"/>
                          </a:solidFill>
                        </a:rPr>
                        <a:t>University-Dominated</a:t>
                      </a:r>
                      <a:r>
                        <a:rPr lang="en-US" sz="1600" baseline="0" dirty="0" smtClean="0">
                          <a:solidFill>
                            <a:srgbClr val="83BA41"/>
                          </a:solidFill>
                        </a:rPr>
                        <a:t> Communities</a:t>
                      </a:r>
                      <a:endParaRPr lang="en-US" sz="16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 – Burlington has multiple universities, but student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ridership does not dominate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NA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91082" y="6450013"/>
            <a:ext cx="782637" cy="24288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Largest Fare-free </a:t>
            </a:r>
            <a:r>
              <a:rPr lang="en-US" dirty="0"/>
              <a:t>S</a:t>
            </a:r>
            <a:r>
              <a:rPr lang="en-US" dirty="0" smtClean="0"/>
              <a:t>ystems?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are small</a:t>
            </a:r>
            <a:endParaRPr lang="en-US" dirty="0"/>
          </a:p>
          <a:p>
            <a:r>
              <a:rPr lang="en-US" dirty="0"/>
              <a:t>GMT would be largest fare free system in US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95864"/>
              </p:ext>
            </p:extLst>
          </p:nvPr>
        </p:nvGraphicFramePr>
        <p:xfrm>
          <a:off x="563309" y="2356881"/>
          <a:ext cx="10135171" cy="3550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5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613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83BA41"/>
                          </a:solidFill>
                        </a:rPr>
                        <a:t>Transit System</a:t>
                      </a:r>
                      <a:endParaRPr lang="en-US" sz="16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83BA41"/>
                          </a:solidFill>
                        </a:rPr>
                        <a:t>Location</a:t>
                      </a:r>
                      <a:endParaRPr lang="en-US" sz="16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83BA41"/>
                          </a:solidFill>
                        </a:rPr>
                        <a:t>Service Area</a:t>
                      </a:r>
                      <a:br>
                        <a:rPr lang="en-US" sz="1600" dirty="0" smtClean="0">
                          <a:solidFill>
                            <a:srgbClr val="83BA4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rgbClr val="83BA41"/>
                          </a:solidFill>
                        </a:rPr>
                        <a:t>Population</a:t>
                      </a:r>
                      <a:endParaRPr lang="en-US" sz="16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83BA41"/>
                          </a:solidFill>
                        </a:rPr>
                        <a:t>Number of</a:t>
                      </a:r>
                      <a:br>
                        <a:rPr lang="en-US" sz="1600" dirty="0" smtClean="0">
                          <a:solidFill>
                            <a:srgbClr val="83BA4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rgbClr val="83BA41"/>
                          </a:solidFill>
                        </a:rPr>
                        <a:t>Routes</a:t>
                      </a:r>
                      <a:endParaRPr lang="en-US" sz="16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83BA41"/>
                          </a:solidFill>
                        </a:rPr>
                        <a:t>Annual</a:t>
                      </a:r>
                      <a:br>
                        <a:rPr lang="en-US" sz="1600" dirty="0" smtClean="0">
                          <a:solidFill>
                            <a:srgbClr val="83BA4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rgbClr val="83BA41"/>
                          </a:solidFill>
                        </a:rPr>
                        <a:t>Ridership</a:t>
                      </a:r>
                      <a:endParaRPr lang="en-US" sz="16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408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GoLine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Indian County, FL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174,000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14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850,000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40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Hele-on Bus</a:t>
                      </a:r>
                      <a:b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(free until 2011; now $2.00)</a:t>
                      </a:r>
                      <a:endParaRPr lang="en-US" sz="14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Hawaii County, HI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174,000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15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1.3 million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83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82B941"/>
                          </a:solidFill>
                        </a:rPr>
                        <a:t>North</a:t>
                      </a:r>
                      <a:r>
                        <a:rPr lang="en-US" sz="1600" baseline="0" dirty="0" smtClean="0">
                          <a:solidFill>
                            <a:srgbClr val="82B941"/>
                          </a:solidFill>
                        </a:rPr>
                        <a:t> Central RTD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rgbClr val="82B941"/>
                          </a:solidFill>
                        </a:rPr>
                        <a:t>(except two “premium” routes)</a:t>
                      </a:r>
                      <a:endParaRPr lang="en-US" sz="1400" dirty="0">
                        <a:solidFill>
                          <a:srgbClr val="82B941"/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Taos, NM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218,000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27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112.000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40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Green Mountain Transit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VT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296,000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50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2.5 million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91082" y="6450013"/>
            <a:ext cx="782637" cy="24288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Has Ridership Increased?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Small urban and rural systems:  </a:t>
            </a:r>
          </a:p>
          <a:p>
            <a:pPr lvl="1"/>
            <a:r>
              <a:rPr lang="en-US" smtClean="0"/>
              <a:t>32% (Lebanon, NH) to</a:t>
            </a:r>
            <a:br>
              <a:rPr lang="en-US" smtClean="0"/>
            </a:br>
            <a:r>
              <a:rPr lang="en-US" smtClean="0"/>
              <a:t>205% (Hawaii County)</a:t>
            </a:r>
          </a:p>
          <a:p>
            <a:r>
              <a:rPr lang="en-US" smtClean="0"/>
              <a:t>University towns:</a:t>
            </a:r>
          </a:p>
          <a:p>
            <a:pPr lvl="1"/>
            <a:r>
              <a:rPr lang="en-US" smtClean="0"/>
              <a:t>21% (Boone, NC) to </a:t>
            </a:r>
            <a:br>
              <a:rPr lang="en-US" smtClean="0"/>
            </a:br>
            <a:r>
              <a:rPr lang="en-US" smtClean="0"/>
              <a:t>43% (Chapel Hill, NC &amp; Corvallis, OR)</a:t>
            </a:r>
          </a:p>
          <a:p>
            <a:r>
              <a:rPr lang="en-US" smtClean="0"/>
              <a:t>Free fare experiments:  </a:t>
            </a:r>
          </a:p>
          <a:p>
            <a:pPr lvl="1"/>
            <a:r>
              <a:rPr lang="en-US" smtClean="0"/>
              <a:t>13% (SLC) to 86% (Topeka)</a:t>
            </a:r>
          </a:p>
          <a:p>
            <a:r>
              <a:rPr lang="en-US" smtClean="0"/>
              <a:t>Typical:  </a:t>
            </a:r>
          </a:p>
          <a:p>
            <a:pPr lvl="1"/>
            <a:r>
              <a:rPr lang="en-US" smtClean="0"/>
              <a:t>20% to 60% increase</a:t>
            </a:r>
          </a:p>
          <a:p>
            <a:pPr lvl="1"/>
            <a:endParaRPr lang="en-US" smtClean="0"/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" r="31333"/>
          <a:stretch/>
        </p:blipFill>
        <p:spPr>
          <a:xfrm>
            <a:off x="6172200" y="1905001"/>
            <a:ext cx="3999530" cy="3279683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91082" y="6450013"/>
            <a:ext cx="782637" cy="24288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are the Costs?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Loss of fare revenue</a:t>
            </a:r>
          </a:p>
          <a:p>
            <a:r>
              <a:rPr lang="en-US" dirty="0" smtClean="0"/>
              <a:t>Reductions in costs</a:t>
            </a:r>
          </a:p>
          <a:p>
            <a:pPr lvl="1"/>
            <a:r>
              <a:rPr lang="en-US" dirty="0" smtClean="0"/>
              <a:t>Cost of collecting fares</a:t>
            </a:r>
          </a:p>
          <a:p>
            <a:pPr lvl="1"/>
            <a:r>
              <a:rPr lang="en-US" dirty="0" smtClean="0"/>
              <a:t>	     Most common reason for not charging      </a:t>
            </a:r>
            <a:br>
              <a:rPr lang="en-US" dirty="0" smtClean="0"/>
            </a:br>
            <a:r>
              <a:rPr lang="en-US" dirty="0" smtClean="0"/>
              <a:t>          fares is that low ridership makes</a:t>
            </a:r>
            <a:br>
              <a:rPr lang="en-US" dirty="0" smtClean="0"/>
            </a:br>
            <a:r>
              <a:rPr lang="en-US" dirty="0" smtClean="0"/>
              <a:t>          fare collection not cost-effective </a:t>
            </a:r>
          </a:p>
          <a:p>
            <a:r>
              <a:rPr lang="en-US" dirty="0" smtClean="0"/>
              <a:t>Increases in costs</a:t>
            </a:r>
          </a:p>
          <a:p>
            <a:pPr lvl="1"/>
            <a:r>
              <a:rPr lang="en-US" dirty="0" smtClean="0"/>
              <a:t>Cost to provide more service on routes that are now at or near capacity</a:t>
            </a:r>
          </a:p>
          <a:p>
            <a:pPr lvl="1"/>
            <a:r>
              <a:rPr lang="en-US" dirty="0" smtClean="0"/>
              <a:t>Costs to purchase additional buses to provide more service</a:t>
            </a:r>
          </a:p>
          <a:p>
            <a:pPr lvl="1"/>
            <a:r>
              <a:rPr lang="en-US" dirty="0" smtClean="0"/>
              <a:t>(</a:t>
            </a:r>
            <a:r>
              <a:rPr lang="en-US" i="1" dirty="0" smtClean="0"/>
              <a:t>These costs would be minimal for GMT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744557" y="2644048"/>
            <a:ext cx="665602" cy="429657"/>
          </a:xfrm>
          <a:prstGeom prst="rightArrow">
            <a:avLst/>
          </a:prstGeom>
          <a:solidFill>
            <a:srgbClr val="83B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688"/>
          <a:stretch/>
        </p:blipFill>
        <p:spPr>
          <a:xfrm>
            <a:off x="8025445" y="1274286"/>
            <a:ext cx="3404556" cy="2721497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91082" y="6450013"/>
            <a:ext cx="782637" cy="24288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6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3733799"/>
            <a:ext cx="12192000" cy="1107141"/>
          </a:xfrm>
        </p:spPr>
        <p:txBody>
          <a:bodyPr>
            <a:normAutofit/>
          </a:bodyPr>
          <a:lstStyle/>
          <a:p>
            <a:r>
              <a:rPr lang="en-US" b="0" dirty="0" smtClean="0"/>
              <a:t>Fare structure alternatives</a:t>
            </a:r>
            <a:endParaRPr lang="en-US" b="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11191082" y="6450013"/>
            <a:ext cx="782637" cy="2428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Structure Alternatives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Alternatives developed by Advisory Committee:</a:t>
            </a:r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499382"/>
              </p:ext>
            </p:extLst>
          </p:nvPr>
        </p:nvGraphicFramePr>
        <p:xfrm>
          <a:off x="513682" y="1845183"/>
          <a:ext cx="10558269" cy="4147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5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7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38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38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813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b">
                    <a:lnR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Urban Local</a:t>
                      </a: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Rural Local</a:t>
                      </a: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Seasonal</a:t>
                      </a: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LINK</a:t>
                      </a: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Other Commuter</a:t>
                      </a: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0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Existing</a:t>
                      </a: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Free to $1.25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Free to $1.00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Free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$2.00 - $4.00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50¢ to $2.00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0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Alternative A</a:t>
                      </a: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rgbClr val="82B941"/>
                          </a:solidFill>
                        </a:rPr>
                        <a:t>$1.00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800" b="1" kern="1200" dirty="0" smtClean="0">
                          <a:solidFill>
                            <a:srgbClr val="82B941"/>
                          </a:solidFill>
                          <a:latin typeface="+mn-lt"/>
                          <a:ea typeface="+mn-ea"/>
                          <a:cs typeface="+mn-cs"/>
                        </a:rPr>
                        <a:t>$1.00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Free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rgbClr val="82B941"/>
                          </a:solidFill>
                        </a:rPr>
                        <a:t>$3.00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rgbClr val="82B941"/>
                          </a:solidFill>
                        </a:rPr>
                        <a:t>$2.00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0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Alternative B</a:t>
                      </a: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$1.25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rgbClr val="82B941"/>
                          </a:solidFill>
                        </a:rPr>
                        <a:t>Free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Free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 change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rgbClr val="82B941"/>
                          </a:solidFill>
                        </a:rPr>
                        <a:t>$2.00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0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Alternative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C</a:t>
                      </a: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rgbClr val="82B941"/>
                          </a:solidFill>
                        </a:rPr>
                        <a:t>$1.50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rgbClr val="82B941"/>
                          </a:solidFill>
                        </a:rPr>
                        <a:t>$1.00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Free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 change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rgbClr val="82B941"/>
                          </a:solidFill>
                        </a:rPr>
                        <a:t>$2.00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0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Alternative D</a:t>
                      </a: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rgbClr val="82B941"/>
                          </a:solidFill>
                        </a:rPr>
                        <a:t>50¢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rgbClr val="82B941"/>
                          </a:solidFill>
                        </a:rPr>
                        <a:t>50¢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Free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 change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rgbClr val="82B941"/>
                          </a:solidFill>
                        </a:rPr>
                        <a:t>$1.00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0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Alternative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</a:t>
                      </a: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rgbClr val="82B941"/>
                          </a:solidFill>
                        </a:rPr>
                        <a:t>Free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rgbClr val="82B941"/>
                          </a:solidFill>
                        </a:rPr>
                        <a:t>Free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Free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rgbClr val="82B941"/>
                          </a:solidFill>
                        </a:rPr>
                        <a:t>Free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rgbClr val="82B941"/>
                          </a:solidFill>
                        </a:rPr>
                        <a:t>Free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91082" y="6450013"/>
            <a:ext cx="782637" cy="24288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3733799"/>
            <a:ext cx="12192000" cy="1107141"/>
          </a:xfrm>
        </p:spPr>
        <p:txBody>
          <a:bodyPr>
            <a:normAutofit/>
          </a:bodyPr>
          <a:lstStyle/>
          <a:p>
            <a:r>
              <a:rPr lang="en-US" b="0" dirty="0" smtClean="0"/>
              <a:t>Ridership and Revenue Impacts</a:t>
            </a:r>
            <a:endParaRPr lang="en-US" b="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1191082" y="6450013"/>
            <a:ext cx="782637" cy="2428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6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40" b="48807"/>
          <a:stretch/>
        </p:blipFill>
        <p:spPr>
          <a:xfrm>
            <a:off x="6570328" y="1219201"/>
            <a:ext cx="4646350" cy="4638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Presentation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30" y="1219201"/>
            <a:ext cx="5893673" cy="4936273"/>
          </a:xfrm>
        </p:spPr>
        <p:txBody>
          <a:bodyPr/>
          <a:lstStyle/>
          <a:p>
            <a:pPr marL="457200" indent="-457200">
              <a:buClr>
                <a:srgbClr val="82B941"/>
              </a:buClr>
              <a:buFont typeface="+mj-lt"/>
              <a:buAutoNum type="arabicPeriod"/>
            </a:pPr>
            <a:r>
              <a:rPr lang="en-US" dirty="0" smtClean="0"/>
              <a:t>Existing Fare Structure</a:t>
            </a:r>
          </a:p>
          <a:p>
            <a:pPr marL="457200" indent="-457200">
              <a:buClr>
                <a:srgbClr val="82B941"/>
              </a:buClr>
              <a:buFont typeface="+mj-lt"/>
              <a:buAutoNum type="arabicPeriod"/>
            </a:pPr>
            <a:r>
              <a:rPr lang="en-US" dirty="0" smtClean="0"/>
              <a:t>Fare Change Considerations and Methodology</a:t>
            </a:r>
          </a:p>
          <a:p>
            <a:pPr marL="457200" indent="-457200">
              <a:buClr>
                <a:srgbClr val="82B941"/>
              </a:buClr>
              <a:buFont typeface="+mj-lt"/>
              <a:buAutoNum type="arabicPeriod"/>
            </a:pPr>
            <a:r>
              <a:rPr lang="en-US" dirty="0" smtClean="0"/>
              <a:t>Fare Free Considerations</a:t>
            </a:r>
          </a:p>
          <a:p>
            <a:pPr marL="457200" indent="-457200">
              <a:buClr>
                <a:srgbClr val="82B941"/>
              </a:buClr>
              <a:buFont typeface="+mj-lt"/>
              <a:buAutoNum type="arabicPeriod"/>
            </a:pPr>
            <a:r>
              <a:rPr lang="en-US" dirty="0" smtClean="0"/>
              <a:t>Fare Structure Alternatives</a:t>
            </a:r>
          </a:p>
          <a:p>
            <a:pPr marL="457200" indent="-457200">
              <a:buClr>
                <a:srgbClr val="82B941"/>
              </a:buClr>
              <a:buFont typeface="+mj-lt"/>
              <a:buAutoNum type="arabicPeriod"/>
            </a:pPr>
            <a:r>
              <a:rPr lang="en-US" dirty="0" smtClean="0"/>
              <a:t>Ridership and Revenue Impacts</a:t>
            </a:r>
          </a:p>
          <a:p>
            <a:pPr marL="457200" indent="-457200">
              <a:buClr>
                <a:srgbClr val="82B941"/>
              </a:buClr>
              <a:buFont typeface="+mj-lt"/>
              <a:buAutoNum type="arabicPeriod"/>
            </a:pPr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91082" y="6450013"/>
            <a:ext cx="782637" cy="24288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Alternative A:  Ridership &amp; Revenue Impacts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Major fare </a:t>
            </a:r>
            <a:r>
              <a:rPr lang="en-US" sz="2000" dirty="0"/>
              <a:t>changes: </a:t>
            </a:r>
            <a:r>
              <a: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Reduce Urban 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Local </a:t>
            </a:r>
            <a:r>
              <a: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$1 and </a:t>
            </a:r>
            <a:r>
              <a: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LINK 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fares to $3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83BA41"/>
                </a:solidFill>
              </a:rPr>
              <a:t>Ridership impact: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+3 to 5</a:t>
            </a:r>
            <a:r>
              <a: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 </a:t>
            </a:r>
            <a:endParaRPr lang="en-US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83BA41"/>
                </a:solidFill>
              </a:rPr>
              <a:t>Annual revenue impact: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-$255,000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093276"/>
              </p:ext>
            </p:extLst>
          </p:nvPr>
        </p:nvGraphicFramePr>
        <p:xfrm>
          <a:off x="510319" y="2506854"/>
          <a:ext cx="8112473" cy="4038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6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2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2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$1.00</a:t>
                      </a:r>
                      <a:br>
                        <a:rPr lang="en-US" sz="1400" dirty="0" smtClean="0">
                          <a:solidFill>
                            <a:srgbClr val="83BA41"/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Urban Local</a:t>
                      </a:r>
                      <a:endParaRPr lang="en-US" sz="14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$1.00</a:t>
                      </a:r>
                      <a:r>
                        <a:rPr lang="en-US" sz="1400" baseline="0" dirty="0" smtClean="0">
                          <a:solidFill>
                            <a:srgbClr val="83BA4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Rural Local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Free Tourism</a:t>
                      </a:r>
                      <a:endParaRPr lang="en-US" sz="14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$2.00 Commuter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$3.00</a:t>
                      </a:r>
                      <a:r>
                        <a:rPr lang="en-US" sz="1400" baseline="0" dirty="0" smtClean="0">
                          <a:solidFill>
                            <a:srgbClr val="83BA41"/>
                          </a:solidFill>
                        </a:rPr>
                        <a:t> LINK</a:t>
                      </a:r>
                      <a:endParaRPr lang="en-US" sz="14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Total</a:t>
                      </a: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Chittenden County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Ridership Change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Revenue Change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+4 to 7%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-5 to -8%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+4 to 6%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-9 to -10%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+4 to 7%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-5 to -8%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Washington County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Ridership Change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Revenue Change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-11 to -13%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+75 to 81%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+8 to 11%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-23 to -26%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-2 to -3%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-15 to -17%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Lamoille County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Ridership Change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Revenue Change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-2%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96%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-2%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-18%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83BA41"/>
                          </a:solidFill>
                        </a:rPr>
                        <a:t>FGI</a:t>
                      </a:r>
                      <a:r>
                        <a:rPr lang="en-US" sz="1400" b="0" baseline="0" dirty="0" smtClean="0">
                          <a:solidFill>
                            <a:srgbClr val="83BA41"/>
                          </a:solidFill>
                        </a:rPr>
                        <a:t> Counties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Ridership Change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Revenue Change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-19 to -26%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+49 to 63%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-4 to -5%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-31 to -81%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-9 to -12%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-29 to -71%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82B941"/>
                          </a:solidFill>
                        </a:rPr>
                        <a:t>Total</a:t>
                      </a:r>
                    </a:p>
                    <a:p>
                      <a:r>
                        <a:rPr lang="en-US" sz="1400" b="0" dirty="0" smtClean="0">
                          <a:solidFill>
                            <a:srgbClr val="82B941"/>
                          </a:solidFill>
                        </a:rPr>
                        <a:t>    </a:t>
                      </a:r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Ridership Change</a:t>
                      </a:r>
                    </a:p>
                    <a:p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    Revenue Change</a:t>
                      </a:r>
                      <a:endParaRPr lang="en-US" sz="1400" dirty="0">
                        <a:solidFill>
                          <a:srgbClr val="82B941"/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82B94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+4 to 7%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-5 to -8%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82B94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-9 to -11%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+72 to 79%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82B94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+4.7 to 7%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-24% to -29%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82B94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82B941"/>
                          </a:solidFill>
                        </a:rPr>
                        <a:t>+3 to 5%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82B941"/>
                          </a:solidFill>
                        </a:rPr>
                        <a:t>-11%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91082" y="6450013"/>
            <a:ext cx="782637" cy="24288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5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B:  Ridership and Revenue Impacts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Major fare changes:</a:t>
            </a:r>
            <a:r>
              <a: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Fare-free on rural and seasonal routes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Ridership impact:</a:t>
            </a:r>
            <a:r>
              <a: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-1.1 to -1.2%; 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Annual revenue impact:</a:t>
            </a:r>
            <a:r>
              <a: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$9,000 to $16,000</a:t>
            </a:r>
            <a:endParaRPr lang="en-US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77703"/>
              </p:ext>
            </p:extLst>
          </p:nvPr>
        </p:nvGraphicFramePr>
        <p:xfrm>
          <a:off x="510319" y="2506854"/>
          <a:ext cx="8112473" cy="4038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6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2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2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$1.25</a:t>
                      </a:r>
                      <a:br>
                        <a:rPr lang="en-US" sz="1400" dirty="0" smtClean="0">
                          <a:solidFill>
                            <a:srgbClr val="83BA41"/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Urban Local</a:t>
                      </a:r>
                      <a:endParaRPr lang="en-US" sz="14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rgbClr val="83BA41"/>
                          </a:solidFill>
                        </a:rPr>
                        <a:t>Free </a:t>
                      </a:r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Rural Local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Free Tourism</a:t>
                      </a:r>
                      <a:endParaRPr lang="en-US" sz="14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$2.00 Commuter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$4.00</a:t>
                      </a:r>
                      <a:r>
                        <a:rPr lang="en-US" sz="1400" baseline="0" dirty="0" smtClean="0">
                          <a:solidFill>
                            <a:srgbClr val="83BA41"/>
                          </a:solidFill>
                        </a:rPr>
                        <a:t> LINK</a:t>
                      </a:r>
                      <a:endParaRPr lang="en-US" sz="14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Total</a:t>
                      </a: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Chittenden County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Ridership Change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Revenue Change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-2%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-2%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+6%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Washington County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Ridership Change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Revenue Change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+5 to 6%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-28 to -34%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-12%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+3%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-13 to -14%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Lamoille County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Ridership Change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Revenue Change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+2%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-100%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+2%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-19%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83BA41"/>
                          </a:solidFill>
                        </a:rPr>
                        <a:t>FGI</a:t>
                      </a:r>
                      <a:r>
                        <a:rPr lang="en-US" sz="1400" b="0" baseline="0" dirty="0" smtClean="0">
                          <a:solidFill>
                            <a:srgbClr val="83BA41"/>
                          </a:solidFill>
                        </a:rPr>
                        <a:t> Counties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Ridership Change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Revenue Change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+20%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-100%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-7 to -10%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-16 to -20%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+2 to 0%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-15 to -19%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82B941"/>
                          </a:solidFill>
                        </a:rPr>
                        <a:t>Total</a:t>
                      </a:r>
                    </a:p>
                    <a:p>
                      <a:r>
                        <a:rPr lang="en-US" sz="1400" b="0" dirty="0" smtClean="0">
                          <a:solidFill>
                            <a:srgbClr val="82B941"/>
                          </a:solidFill>
                        </a:rPr>
                        <a:t>    </a:t>
                      </a:r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Ridership Change</a:t>
                      </a:r>
                    </a:p>
                    <a:p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    Revenue Change</a:t>
                      </a:r>
                      <a:endParaRPr lang="en-US" sz="1400" dirty="0">
                        <a:solidFill>
                          <a:srgbClr val="82B941"/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82B94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-2%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7%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82B94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+5 to 6%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-42 to -47%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82B94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-1.2 to -1.6%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-10</a:t>
                      </a:r>
                      <a:r>
                        <a:rPr lang="en-US" sz="1400" baseline="0" dirty="0" smtClean="0">
                          <a:solidFill>
                            <a:srgbClr val="82B941"/>
                          </a:solidFill>
                        </a:rPr>
                        <a:t> to -11</a:t>
                      </a:r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82B94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82B941"/>
                          </a:solidFill>
                        </a:rPr>
                        <a:t>-1.1 to -1.2%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82B941"/>
                          </a:solidFill>
                        </a:rPr>
                        <a:t>+0.4 to 0.7%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91082" y="6450013"/>
            <a:ext cx="782637" cy="242887"/>
          </a:xfrm>
        </p:spPr>
        <p:txBody>
          <a:bodyPr/>
          <a:lstStyle/>
          <a:p>
            <a:r>
              <a:rPr lang="en-US" dirty="0" smtClean="0"/>
              <a:t>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C:  Ridership &amp; Revenue Impacts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Major fare </a:t>
            </a:r>
            <a:r>
              <a:rPr lang="en-US" sz="2000" dirty="0"/>
              <a:t>changes: 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Urban Local fare to $1.50 and all Rural routes </a:t>
            </a:r>
            <a:r>
              <a: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 $1.00</a:t>
            </a:r>
            <a:endParaRPr lang="en-US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83BA41"/>
                </a:solidFill>
              </a:rPr>
              <a:t>Ridership impact: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-7 to -9%;  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83BA41"/>
                </a:solidFill>
              </a:rPr>
              <a:t>Annual revenue impact: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$235,000 to $280,000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287037"/>
              </p:ext>
            </p:extLst>
          </p:nvPr>
        </p:nvGraphicFramePr>
        <p:xfrm>
          <a:off x="510319" y="2506854"/>
          <a:ext cx="8112473" cy="4038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6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2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2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$1.50</a:t>
                      </a:r>
                      <a:br>
                        <a:rPr lang="en-US" sz="1400" dirty="0" smtClean="0">
                          <a:solidFill>
                            <a:srgbClr val="83BA41"/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Urban Local</a:t>
                      </a:r>
                      <a:endParaRPr lang="en-US" sz="14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$1.00</a:t>
                      </a:r>
                      <a:r>
                        <a:rPr lang="en-US" sz="1400" baseline="0" dirty="0" smtClean="0">
                          <a:solidFill>
                            <a:srgbClr val="83BA4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Rural Local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Free Tourism</a:t>
                      </a:r>
                      <a:endParaRPr lang="en-US" sz="14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$2.00 Commuter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$4.00</a:t>
                      </a:r>
                      <a:r>
                        <a:rPr lang="en-US" sz="1400" baseline="0" dirty="0" smtClean="0">
                          <a:solidFill>
                            <a:srgbClr val="83BA41"/>
                          </a:solidFill>
                        </a:rPr>
                        <a:t> LINK</a:t>
                      </a:r>
                      <a:endParaRPr lang="en-US" sz="14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Total</a:t>
                      </a: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Chittenden County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Ridership Change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Revenue Change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-7 to -9%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18 to 21%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-7 to -9%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+17 to 19%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Washington County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Ridership Change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Revenue Change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-11 to -13%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+75 to 84%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-12%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-6 to -7%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-4 to -5%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Lamoille County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Ridership Change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Revenue Change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-2%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+96%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-2%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+18%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83BA41"/>
                          </a:solidFill>
                        </a:rPr>
                        <a:t>FGI</a:t>
                      </a:r>
                      <a:r>
                        <a:rPr lang="en-US" sz="1400" b="0" baseline="0" dirty="0" smtClean="0">
                          <a:solidFill>
                            <a:srgbClr val="83BA41"/>
                          </a:solidFill>
                        </a:rPr>
                        <a:t> Counties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Ridership Change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Revenue Change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-19 to -26%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+49 to 63%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-7 to -10%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-19 to -20%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-11 to -15%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-18 to -19%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82B941"/>
                          </a:solidFill>
                        </a:rPr>
                        <a:t>Total</a:t>
                      </a:r>
                    </a:p>
                    <a:p>
                      <a:r>
                        <a:rPr lang="en-US" sz="1400" b="0" dirty="0" smtClean="0">
                          <a:solidFill>
                            <a:srgbClr val="82B941"/>
                          </a:solidFill>
                        </a:rPr>
                        <a:t>    </a:t>
                      </a:r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Ridership Change</a:t>
                      </a:r>
                    </a:p>
                    <a:p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    Revenue Change</a:t>
                      </a:r>
                      <a:endParaRPr lang="en-US" sz="1400" dirty="0">
                        <a:solidFill>
                          <a:srgbClr val="82B941"/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82B94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-7 to -9%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18 to 21%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82B94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-10 to -11%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+72 to 79%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82B94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-1.2</a:t>
                      </a:r>
                      <a:r>
                        <a:rPr lang="en-US" sz="1400" baseline="0" dirty="0" smtClean="0">
                          <a:solidFill>
                            <a:srgbClr val="82B941"/>
                          </a:solidFill>
                        </a:rPr>
                        <a:t> to -1.6</a:t>
                      </a:r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-11%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82B94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82B941"/>
                          </a:solidFill>
                        </a:rPr>
                        <a:t>-7 to -9%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82B941"/>
                          </a:solidFill>
                        </a:rPr>
                        <a:t>+10 to 12%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91082" y="6450013"/>
            <a:ext cx="782637" cy="24288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1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</a:t>
            </a:r>
            <a:r>
              <a:rPr lang="en-US" dirty="0"/>
              <a:t>D:  Ridership &amp; Revenue Impacts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Major fare </a:t>
            </a:r>
            <a:r>
              <a:rPr lang="en-US" sz="2000" dirty="0"/>
              <a:t>changes: 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$0.50 Urban Local and Rural route fare, and $1 Commuter fare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83BA41"/>
                </a:solidFill>
              </a:rPr>
              <a:t>Ridership impact: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+22 to 34%  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83BA41"/>
                </a:solidFill>
              </a:rPr>
              <a:t>Annual revenue impact: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-$619,000 to -$733,000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091467"/>
              </p:ext>
            </p:extLst>
          </p:nvPr>
        </p:nvGraphicFramePr>
        <p:xfrm>
          <a:off x="510318" y="2506854"/>
          <a:ext cx="8112473" cy="4038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6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2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2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$0.50</a:t>
                      </a:r>
                      <a:br>
                        <a:rPr lang="en-US" sz="1400" dirty="0" smtClean="0">
                          <a:solidFill>
                            <a:srgbClr val="83BA41"/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Urban Local</a:t>
                      </a:r>
                      <a:endParaRPr lang="en-US" sz="14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$0.50</a:t>
                      </a:r>
                      <a:r>
                        <a:rPr lang="en-US" sz="1400" baseline="0" dirty="0" smtClean="0">
                          <a:solidFill>
                            <a:srgbClr val="83BA4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Rural Local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Free Tourism</a:t>
                      </a:r>
                      <a:endParaRPr lang="en-US" sz="14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$1.00 Commuter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$4.00</a:t>
                      </a:r>
                      <a:r>
                        <a:rPr lang="en-US" sz="1400" baseline="0" dirty="0" smtClean="0">
                          <a:solidFill>
                            <a:srgbClr val="83BA41"/>
                          </a:solidFill>
                        </a:rPr>
                        <a:t> LINK</a:t>
                      </a:r>
                      <a:endParaRPr lang="en-US" sz="14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Total</a:t>
                      </a: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Chittenden County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Ridership Change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Revenue Change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+27 to 42%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-34 to -41%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+13 to 20%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-14 to -16%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+27 to 42%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-32 to -39%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Washington County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Ridership Change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Revenue Change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-2 to 0%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+32 to 36%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+4 to 6%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-14%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 to 3%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Lamoille County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Ridership Change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Revenue Change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 to 0%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+57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to </a:t>
                      </a:r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63%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+23 to 35%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-33 to -38%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+3 to 5%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-15 to -21%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83BA41"/>
                          </a:solidFill>
                        </a:rPr>
                        <a:t>FGI</a:t>
                      </a:r>
                      <a:r>
                        <a:rPr lang="en-US" sz="1400" b="0" baseline="0" dirty="0" smtClean="0">
                          <a:solidFill>
                            <a:srgbClr val="83BA41"/>
                          </a:solidFill>
                        </a:rPr>
                        <a:t> Counties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Ridership Change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Revenue Change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+6 to 9%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-16 to -19%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+4 to 6%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-15 to -18%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82B941"/>
                          </a:solidFill>
                        </a:rPr>
                        <a:t>Total</a:t>
                      </a:r>
                    </a:p>
                    <a:p>
                      <a:r>
                        <a:rPr lang="en-US" sz="1400" b="0" dirty="0" smtClean="0">
                          <a:solidFill>
                            <a:srgbClr val="82B941"/>
                          </a:solidFill>
                        </a:rPr>
                        <a:t>    </a:t>
                      </a:r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Ridership Change</a:t>
                      </a:r>
                    </a:p>
                    <a:p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    Revenue Change</a:t>
                      </a:r>
                      <a:endParaRPr lang="en-US" sz="1400" dirty="0">
                        <a:solidFill>
                          <a:srgbClr val="82B941"/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82B94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+27 to 42%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-34 to -41%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82B94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-2 to 0%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+29 to 32%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82B94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+7 to 10%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-23 to -25%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82B94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82B941"/>
                          </a:solidFill>
                        </a:rPr>
                        <a:t>+22 to 34%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82B941"/>
                          </a:solidFill>
                        </a:rPr>
                        <a:t>-26 to -31%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91082" y="6450013"/>
            <a:ext cx="782637" cy="24288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E:  Fare Free Ridership Increases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14530" y="1219201"/>
            <a:ext cx="11167871" cy="552449"/>
          </a:xfrm>
        </p:spPr>
        <p:txBody>
          <a:bodyPr/>
          <a:lstStyle/>
          <a:p>
            <a:r>
              <a:rPr lang="en-US" dirty="0" smtClean="0"/>
              <a:t>88% of ridership increases would be in Chittenden County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6134"/>
              </p:ext>
            </p:extLst>
          </p:nvPr>
        </p:nvGraphicFramePr>
        <p:xfrm>
          <a:off x="414530" y="1930591"/>
          <a:ext cx="7823214" cy="4038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5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4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4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4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0839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Free</a:t>
                      </a:r>
                      <a:br>
                        <a:rPr lang="en-US" sz="1400" dirty="0" smtClean="0">
                          <a:solidFill>
                            <a:srgbClr val="83BA41"/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Urban Local</a:t>
                      </a:r>
                      <a:endParaRPr lang="en-US" sz="14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Free</a:t>
                      </a:r>
                      <a:br>
                        <a:rPr lang="en-US" sz="1400" dirty="0" smtClean="0">
                          <a:solidFill>
                            <a:srgbClr val="83BA41"/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Rural Local</a:t>
                      </a:r>
                      <a:endParaRPr lang="en-US" sz="14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Free Link/</a:t>
                      </a:r>
                      <a:br>
                        <a:rPr lang="en-US" sz="1400" dirty="0" smtClean="0">
                          <a:solidFill>
                            <a:srgbClr val="83BA41"/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Commuter</a:t>
                      </a:r>
                      <a:endParaRPr lang="en-US" sz="14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Total</a:t>
                      </a: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60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Chittenden County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Increase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% Increase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+837,300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+40%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+19,737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+49%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+856,323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+40%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60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Washington County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Increase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% Increase</a:t>
                      </a:r>
                      <a:endParaRPr lang="en-US" sz="14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+18,219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+12%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+70,448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+37%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+88,667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+25%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60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Lamoille County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Current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Projected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+1,938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+2%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+4,896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+40%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+6,834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+8%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608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83BA41"/>
                          </a:solidFill>
                        </a:rPr>
                        <a:t>FGI</a:t>
                      </a:r>
                      <a:r>
                        <a:rPr lang="en-US" sz="1400" b="0" baseline="0" dirty="0" smtClean="0">
                          <a:solidFill>
                            <a:srgbClr val="83BA41"/>
                          </a:solidFill>
                        </a:rPr>
                        <a:t> Counties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Current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Projected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+4,129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+20%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+20,604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+48%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+24,733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+39%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608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82B941"/>
                          </a:solidFill>
                        </a:rPr>
                        <a:t>Total</a:t>
                      </a:r>
                    </a:p>
                    <a:p>
                      <a:r>
                        <a:rPr lang="en-US" sz="1400" b="0" dirty="0" smtClean="0">
                          <a:solidFill>
                            <a:srgbClr val="82B941"/>
                          </a:solidFill>
                        </a:rPr>
                        <a:t>    Current</a:t>
                      </a:r>
                    </a:p>
                    <a:p>
                      <a:r>
                        <a:rPr lang="en-US" sz="1400" b="0" dirty="0" smtClean="0">
                          <a:solidFill>
                            <a:srgbClr val="82B941"/>
                          </a:solidFill>
                        </a:rPr>
                        <a:t>    Projected</a:t>
                      </a:r>
                      <a:endParaRPr lang="en-US" sz="1400" b="0" dirty="0">
                        <a:solidFill>
                          <a:srgbClr val="82B941"/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82B94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+837,300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+40%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rgbClr val="82B941"/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rgbClr val="82B941"/>
                          </a:solidFill>
                        </a:rPr>
                        <a:t>+24,285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rgbClr val="82B941"/>
                          </a:solidFill>
                        </a:rPr>
                        <a:t>+10%</a:t>
                      </a:r>
                      <a:endParaRPr lang="en-US" sz="1400" b="0" dirty="0">
                        <a:solidFill>
                          <a:srgbClr val="82B94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rgbClr val="82B941"/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rgbClr val="82B941"/>
                          </a:solidFill>
                        </a:rPr>
                        <a:t>+115,685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rgbClr val="82B941"/>
                          </a:solidFill>
                        </a:rPr>
                        <a:t>+40%</a:t>
                      </a:r>
                      <a:endParaRPr lang="en-US" sz="1400" b="0" dirty="0">
                        <a:solidFill>
                          <a:srgbClr val="82B94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rgbClr val="82B941"/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rgbClr val="82B941"/>
                          </a:solidFill>
                        </a:rPr>
                        <a:t>+977,271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rgbClr val="82B941"/>
                          </a:solidFill>
                        </a:rPr>
                        <a:t>+37%</a:t>
                      </a:r>
                      <a:endParaRPr lang="en-US" sz="1400" b="0" dirty="0">
                        <a:solidFill>
                          <a:srgbClr val="82B94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4530" y="6128132"/>
            <a:ext cx="8032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Note:  Figures represent annual ridership; assumes 60% increase on routes with $4 fares, 40% increase on routes with fares of $1 to $2, and 20% on routes with 50¢ fare.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91082" y="6450013"/>
            <a:ext cx="782637" cy="24288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4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E:  Ridership &amp; Revenue Impacts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Fare changes: 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Fare-free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83BA41"/>
                </a:solidFill>
              </a:rPr>
              <a:t>Ridership impact: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+37%</a:t>
            </a:r>
          </a:p>
          <a:p>
            <a:pPr>
              <a:spcBef>
                <a:spcPts val="600"/>
              </a:spcBef>
            </a:pPr>
            <a:r>
              <a:rPr lang="en-US" sz="2000" b="0" dirty="0">
                <a:solidFill>
                  <a:srgbClr val="83BA41"/>
                </a:solidFill>
              </a:rPr>
              <a:t>Annual revenue impact: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2000" b="0">
                <a:solidFill>
                  <a:schemeClr val="tx1">
                    <a:lumMod val="65000"/>
                    <a:lumOff val="35000"/>
                  </a:schemeClr>
                </a:solidFill>
              </a:rPr>
              <a:t>-$</a:t>
            </a:r>
            <a:r>
              <a:rPr lang="en-US" sz="2000" b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2,364,000</a:t>
            </a:r>
            <a:endParaRPr lang="en-US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55102"/>
              </p:ext>
            </p:extLst>
          </p:nvPr>
        </p:nvGraphicFramePr>
        <p:xfrm>
          <a:off x="510318" y="2506854"/>
          <a:ext cx="8112473" cy="4038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6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2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2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Free</a:t>
                      </a:r>
                      <a:br>
                        <a:rPr lang="en-US" sz="1400" dirty="0" smtClean="0">
                          <a:solidFill>
                            <a:srgbClr val="83BA41"/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Urban Local</a:t>
                      </a:r>
                      <a:endParaRPr lang="en-US" sz="14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Free Rural Local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Free Tourism</a:t>
                      </a:r>
                      <a:endParaRPr lang="en-US" sz="14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Free Commuter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rgbClr val="83BA41"/>
                          </a:solidFill>
                        </a:rPr>
                        <a:t>Free LINK</a:t>
                      </a:r>
                      <a:endParaRPr lang="en-US" sz="14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Total</a:t>
                      </a: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Chittenden County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Ridership Change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Revenue Change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+40%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-100%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+48%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-100%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+40%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-100%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Washington County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Ridership Change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Revenue Change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+17%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-100%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+36%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-100%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+25%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-100%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Lamoille County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Ridership Change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Revenue Change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+2%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-100%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+40%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-100%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+8%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-100%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83BA41"/>
                          </a:solidFill>
                        </a:rPr>
                        <a:t>FGI</a:t>
                      </a:r>
                      <a:r>
                        <a:rPr lang="en-US" sz="1400" b="0" baseline="0" dirty="0" smtClean="0">
                          <a:solidFill>
                            <a:srgbClr val="83BA41"/>
                          </a:solidFill>
                        </a:rPr>
                        <a:t> Counties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Ridership Change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Revenue Change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+20%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-100%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+48%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-100%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+39%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-100%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82B941"/>
                          </a:solidFill>
                        </a:rPr>
                        <a:t>Total</a:t>
                      </a:r>
                    </a:p>
                    <a:p>
                      <a:r>
                        <a:rPr lang="en-US" sz="1400" b="0" dirty="0" smtClean="0">
                          <a:solidFill>
                            <a:srgbClr val="82B941"/>
                          </a:solidFill>
                        </a:rPr>
                        <a:t>    </a:t>
                      </a:r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Ridership Change</a:t>
                      </a:r>
                    </a:p>
                    <a:p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    Revenue Change</a:t>
                      </a:r>
                      <a:endParaRPr lang="en-US" sz="1400" dirty="0">
                        <a:solidFill>
                          <a:srgbClr val="82B941"/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82B94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+40%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-100%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82B94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+13%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-100%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82B94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+40%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2B941"/>
                          </a:solidFill>
                        </a:rPr>
                        <a:t>-100%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82B94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82B941"/>
                          </a:solidFill>
                        </a:rPr>
                        <a:t>+37%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82B941"/>
                          </a:solidFill>
                        </a:rPr>
                        <a:t>-100%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4530" y="1119185"/>
            <a:ext cx="11167871" cy="11382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Ridership:  Highest increases with Alternative E (fare free)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Revenue:  Lowest reduction with Alternative B (free Rural Local)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869500"/>
              </p:ext>
            </p:extLst>
          </p:nvPr>
        </p:nvGraphicFramePr>
        <p:xfrm>
          <a:off x="481588" y="2171694"/>
          <a:ext cx="10186414" cy="4513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1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5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Alternative A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83BA41"/>
                          </a:solidFill>
                        </a:rPr>
                        <a:t>($1 Urban</a:t>
                      </a:r>
                      <a:r>
                        <a:rPr lang="en-US" sz="1200" baseline="0" dirty="0" smtClean="0">
                          <a:solidFill>
                            <a:srgbClr val="83BA41"/>
                          </a:solidFill>
                        </a:rPr>
                        <a:t> Local; 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rgbClr val="83BA41"/>
                          </a:solidFill>
                        </a:rPr>
                        <a:t>$3 LINK)</a:t>
                      </a:r>
                      <a:endParaRPr lang="en-US" sz="12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Alternative B</a:t>
                      </a:r>
                      <a:br>
                        <a:rPr lang="en-US" sz="1400" dirty="0" smtClean="0">
                          <a:solidFill>
                            <a:srgbClr val="83BA41"/>
                          </a:solidFill>
                        </a:rPr>
                      </a:br>
                      <a:r>
                        <a:rPr lang="en-US" sz="1200" dirty="0" smtClean="0">
                          <a:solidFill>
                            <a:srgbClr val="83BA41"/>
                          </a:solidFill>
                        </a:rPr>
                        <a:t>(Rural Local</a:t>
                      </a:r>
                      <a:r>
                        <a:rPr lang="en-US" sz="1200" baseline="0" dirty="0" smtClean="0">
                          <a:solidFill>
                            <a:srgbClr val="83BA41"/>
                          </a:solidFill>
                        </a:rPr>
                        <a:t> free)</a:t>
                      </a: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Alternative C</a:t>
                      </a:r>
                      <a:br>
                        <a:rPr lang="en-US" sz="1400" dirty="0" smtClean="0">
                          <a:solidFill>
                            <a:srgbClr val="83BA41"/>
                          </a:solidFill>
                        </a:rPr>
                      </a:br>
                      <a:r>
                        <a:rPr lang="en-US" sz="1200" dirty="0" smtClean="0">
                          <a:solidFill>
                            <a:srgbClr val="83BA41"/>
                          </a:solidFill>
                        </a:rPr>
                        <a:t>($1.50 Urban</a:t>
                      </a:r>
                      <a:r>
                        <a:rPr lang="en-US" sz="1200" baseline="0" dirty="0" smtClean="0">
                          <a:solidFill>
                            <a:srgbClr val="83BA41"/>
                          </a:solidFill>
                        </a:rPr>
                        <a:t> Local; 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rgbClr val="83BA41"/>
                          </a:solidFill>
                        </a:rPr>
                        <a:t>$1 Rural Local (all))</a:t>
                      </a:r>
                      <a:endParaRPr lang="en-US" sz="1200" dirty="0" smtClean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Alternative D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83BA41"/>
                          </a:solidFill>
                        </a:rPr>
                        <a:t>(50¢ Urban</a:t>
                      </a:r>
                      <a:r>
                        <a:rPr lang="en-US" sz="1200" baseline="0" dirty="0" smtClean="0">
                          <a:solidFill>
                            <a:srgbClr val="83BA41"/>
                          </a:solidFill>
                        </a:rPr>
                        <a:t> &amp; Rural Local; </a:t>
                      </a:r>
                      <a:br>
                        <a:rPr lang="en-US" sz="1200" baseline="0" dirty="0" smtClean="0">
                          <a:solidFill>
                            <a:srgbClr val="83BA41"/>
                          </a:solidFill>
                        </a:rPr>
                      </a:br>
                      <a:r>
                        <a:rPr lang="en-US" sz="1200" baseline="0" dirty="0" smtClean="0">
                          <a:solidFill>
                            <a:srgbClr val="83BA41"/>
                          </a:solidFill>
                        </a:rPr>
                        <a:t>$1 Commuter)</a:t>
                      </a:r>
                      <a:endParaRPr lang="en-US" sz="1200" dirty="0" smtClean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Alternative E</a:t>
                      </a:r>
                      <a:br>
                        <a:rPr lang="en-US" sz="1400" dirty="0" smtClean="0">
                          <a:solidFill>
                            <a:srgbClr val="83BA41"/>
                          </a:solidFill>
                        </a:rPr>
                      </a:br>
                      <a:r>
                        <a:rPr lang="en-US" sz="1200" dirty="0" smtClean="0">
                          <a:solidFill>
                            <a:srgbClr val="83BA41"/>
                          </a:solidFill>
                        </a:rPr>
                        <a:t>(Fare</a:t>
                      </a:r>
                      <a:r>
                        <a:rPr lang="en-US" sz="1200" baseline="0" dirty="0" smtClean="0">
                          <a:solidFill>
                            <a:srgbClr val="83BA41"/>
                          </a:solidFill>
                        </a:rPr>
                        <a:t>-Free)</a:t>
                      </a: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Chittenden County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Ridership Change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Revenue Change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+4 to 7%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-5 to -8%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-2%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+6%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-7 to -9%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+17 to 19%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+27 to 42%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-32 to -39%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+40%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-100%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Washington County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Ridership Change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Revenue Change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-2 to -3%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-15 to -17%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+3%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-13 to -14%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-6 to -7%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-4 to -5%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 to 3%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+25%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-100%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83BA41"/>
                          </a:solidFill>
                        </a:rPr>
                        <a:t>Lamoille County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Ridership Change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Revenue Change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-2%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-18%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+2%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-19%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-2%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+18%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+3 to 5%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-15 to -21%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+8%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-100%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83BA41"/>
                          </a:solidFill>
                        </a:rPr>
                        <a:t>FGI</a:t>
                      </a:r>
                      <a:r>
                        <a:rPr lang="en-US" sz="1400" b="0" baseline="0" dirty="0" smtClean="0">
                          <a:solidFill>
                            <a:srgbClr val="83BA41"/>
                          </a:solidFill>
                        </a:rPr>
                        <a:t> Counties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Ridership Change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Revenue Change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-9 to -12%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-29 to -71%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+2 to 0%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-15 to -19%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-11 to -15%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-18 to -19%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+4 to 6%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-15 to -18%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+39%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-100%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83BA41"/>
                          </a:solidFill>
                        </a:rPr>
                        <a:t>Total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83BA41"/>
                          </a:solidFill>
                        </a:rPr>
                        <a:t>    Ridership Change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83BA41"/>
                          </a:solidFill>
                        </a:rPr>
                        <a:t>    Revenue Change</a:t>
                      </a:r>
                      <a:endParaRPr lang="en-US" sz="1400" b="1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83BA41"/>
                          </a:solidFill>
                        </a:rPr>
                        <a:t>+3 to 5%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83BA41"/>
                          </a:solidFill>
                        </a:rPr>
                        <a:t>-11%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83BA41"/>
                          </a:solidFill>
                        </a:rPr>
                        <a:t>-1.1 to -1.2%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83BA41"/>
                          </a:solidFill>
                        </a:rPr>
                        <a:t>+0.4 to 0.7%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83BA41"/>
                          </a:solidFill>
                        </a:rPr>
                        <a:t>-7 to -9%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83BA41"/>
                          </a:solidFill>
                        </a:rPr>
                        <a:t>+10 to 12%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83BA41"/>
                          </a:solidFill>
                        </a:rPr>
                        <a:t>+22 to 34%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83BA41"/>
                          </a:solidFill>
                        </a:rPr>
                        <a:t>-26 to -31%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83BA41"/>
                          </a:solidFill>
                        </a:rPr>
                        <a:t>+37%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83BA41"/>
                          </a:solidFill>
                        </a:rPr>
                        <a:t>-100%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91082" y="6450013"/>
            <a:ext cx="782637" cy="24288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+mn-lt"/>
              </a:rPr>
              <a:t>Next Steps</a:t>
            </a:r>
            <a:endParaRPr lang="en-US" b="0" dirty="0">
              <a:latin typeface="+mn-lt"/>
            </a:endParaRPr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>
          <a:xfrm>
            <a:off x="11191082" y="6450013"/>
            <a:ext cx="782637" cy="2428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Fare change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What are priorities?</a:t>
            </a:r>
          </a:p>
          <a:p>
            <a:pPr lvl="1"/>
            <a:r>
              <a:rPr lang="en-US" dirty="0" smtClean="0"/>
              <a:t>Reduce fares</a:t>
            </a:r>
          </a:p>
          <a:p>
            <a:pPr lvl="1"/>
            <a:r>
              <a:rPr lang="en-US" dirty="0" smtClean="0"/>
              <a:t>Improve service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How much fare revenue is needed to provide desired service?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If fares are reduced, can other revenue sources be found?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How important is consistency?</a:t>
            </a:r>
          </a:p>
          <a:p>
            <a:pPr>
              <a:spcBef>
                <a:spcPts val="600"/>
              </a:spcBef>
            </a:pPr>
            <a:r>
              <a:rPr lang="en-US" dirty="0"/>
              <a:t>How many exceptions should be made and why?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Should riders in different areas pay different fares?</a:t>
            </a:r>
          </a:p>
          <a:p>
            <a:pPr lvl="1"/>
            <a:r>
              <a:rPr lang="en-US" dirty="0" smtClean="0"/>
              <a:t>(Near universal practice is to set fares based on service type and to charge same fares in all areas)</a:t>
            </a:r>
          </a:p>
          <a:p>
            <a:pPr marL="635000">
              <a:spcBef>
                <a:spcPts val="1800"/>
              </a:spcBef>
            </a:pPr>
            <a:r>
              <a:rPr lang="en-US" i="1" dirty="0" smtClean="0"/>
              <a:t>These are all policy questions that have not yet been addressed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59656" y="5746508"/>
            <a:ext cx="530352" cy="422171"/>
          </a:xfrm>
          <a:prstGeom prst="rightArrow">
            <a:avLst/>
          </a:prstGeom>
          <a:solidFill>
            <a:srgbClr val="82B941"/>
          </a:solidFill>
          <a:ln>
            <a:solidFill>
              <a:srgbClr val="82B9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91082" y="6450013"/>
            <a:ext cx="782637" cy="2428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EXISTING FARE STRUCTURE</a:t>
            </a:r>
            <a:endParaRPr lang="en-US" b="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11191082" y="6450013"/>
            <a:ext cx="782637" cy="2428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GMT Fare Structure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4530" y="1219201"/>
            <a:ext cx="11167871" cy="445007"/>
          </a:xfrm>
        </p:spPr>
        <p:txBody>
          <a:bodyPr/>
          <a:lstStyle/>
          <a:p>
            <a:r>
              <a:rPr lang="en-US" dirty="0" smtClean="0"/>
              <a:t>Very inconsistent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Single ride discount fares generally 50% of regular fare</a:t>
            </a:r>
          </a:p>
          <a:p>
            <a:pPr>
              <a:spcBef>
                <a:spcPts val="0"/>
              </a:spcBef>
            </a:pP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10-ride tickets generally 9 times the price of single ride fares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84404"/>
              </p:ext>
            </p:extLst>
          </p:nvPr>
        </p:nvGraphicFramePr>
        <p:xfrm>
          <a:off x="414530" y="1823149"/>
          <a:ext cx="10735465" cy="40488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0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9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74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83BA41"/>
                          </a:solidFill>
                        </a:rPr>
                        <a:t>County</a:t>
                      </a:r>
                      <a:endParaRPr lang="en-US" sz="16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83BA41"/>
                          </a:solidFill>
                        </a:rPr>
                        <a:t>Fare</a:t>
                      </a:r>
                      <a:endParaRPr lang="en-US" sz="16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83BA41"/>
                          </a:solidFill>
                        </a:rPr>
                        <a:t>Comment</a:t>
                      </a:r>
                      <a:endParaRPr lang="en-US" sz="16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83BA41"/>
                          </a:solidFill>
                        </a:rPr>
                        <a:t>Chittenden County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Year-Round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Local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Commuter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Free to $1.25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$2 to $4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Tilley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Drive Shuttle and the CSS are free; all others $1.25</a:t>
                      </a:r>
                    </a:p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$2 on regular commuter routes and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intra-county</a:t>
                      </a: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trips on LINK routes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83BA41"/>
                          </a:solidFill>
                        </a:rPr>
                        <a:t>Washington County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Year-Round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Local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Seasonal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Commuter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Free to $1.00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Free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$1 to $4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Most are free; four are $1.00</a:t>
                      </a:r>
                    </a:p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Mad River Valley routes</a:t>
                      </a:r>
                    </a:p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 within the same town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83BA41"/>
                          </a:solidFill>
                        </a:rPr>
                        <a:t>Lamoille County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Year-Round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Local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Seasonal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Commuter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$1.00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Free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$1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to $2</a:t>
                      </a:r>
                      <a:endParaRPr lang="en-US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Morrisville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routes</a:t>
                      </a:r>
                    </a:p>
                    <a:p>
                      <a:pPr algn="l"/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Stowe Mountain Road Shuttle</a:t>
                      </a:r>
                    </a:p>
                    <a:p>
                      <a:pPr algn="l"/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$1 within the same town</a:t>
                      </a:r>
                      <a:endParaRPr lang="en-US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83BA41"/>
                          </a:solidFill>
                        </a:rPr>
                        <a:t>FGI</a:t>
                      </a:r>
                      <a:r>
                        <a:rPr lang="en-US" sz="1600" b="0" baseline="0" dirty="0" smtClean="0">
                          <a:solidFill>
                            <a:srgbClr val="83BA41"/>
                          </a:solidFill>
                        </a:rPr>
                        <a:t> Counties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Year-Round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Local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Commuter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Free to 50¢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50¢ to $4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$0.50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St.Albans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Downtown Shuttle, Shopper is free</a:t>
                      </a:r>
                      <a:endParaRPr lang="en-US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Depending on route and distance traveled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91082" y="6450013"/>
            <a:ext cx="782637" cy="24288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GMT Fare Structure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4531" y="1219201"/>
            <a:ext cx="11167870" cy="4936273"/>
          </a:xfrm>
        </p:spPr>
        <p:txBody>
          <a:bodyPr/>
          <a:lstStyle/>
          <a:p>
            <a:r>
              <a:rPr lang="en-US" dirty="0" smtClean="0"/>
              <a:t>Most defining feature is lack of consistency</a:t>
            </a:r>
          </a:p>
          <a:p>
            <a:pPr lvl="1"/>
            <a:r>
              <a:rPr lang="en-US" dirty="0" smtClean="0"/>
              <a:t>Urban local fares range from free to $1.25</a:t>
            </a:r>
          </a:p>
          <a:p>
            <a:pPr lvl="1"/>
            <a:r>
              <a:rPr lang="en-US" dirty="0" smtClean="0"/>
              <a:t>Rural local fares range from free to $1.00</a:t>
            </a:r>
          </a:p>
          <a:p>
            <a:pPr lvl="2"/>
            <a:r>
              <a:rPr lang="en-US" dirty="0" smtClean="0"/>
              <a:t>Most free, one is 50¢, four are $1.00</a:t>
            </a:r>
          </a:p>
          <a:p>
            <a:pPr lvl="1"/>
            <a:r>
              <a:rPr lang="en-US" dirty="0" smtClean="0"/>
              <a:t>Commuter fares range from 50¢ to $4</a:t>
            </a:r>
          </a:p>
          <a:p>
            <a:pPr lvl="2"/>
            <a:r>
              <a:rPr lang="en-US" dirty="0" smtClean="0"/>
              <a:t>Differences based on where you live, the type of commuter service, and distance traveled</a:t>
            </a:r>
          </a:p>
          <a:p>
            <a:r>
              <a:rPr lang="en-US" dirty="0" smtClean="0"/>
              <a:t>Fares essentially set by route rather than by route type</a:t>
            </a:r>
          </a:p>
          <a:p>
            <a:r>
              <a:rPr lang="en-US" dirty="0" smtClean="0"/>
              <a:t>No clear reason why some riders pay more and some riders pay less</a:t>
            </a:r>
          </a:p>
          <a:p>
            <a:pPr lvl="1"/>
            <a:r>
              <a:rPr lang="en-US" dirty="0" smtClean="0"/>
              <a:t>Barre to Hospital Hill (via BHH DR) = free</a:t>
            </a:r>
          </a:p>
          <a:p>
            <a:pPr lvl="1"/>
            <a:r>
              <a:rPr lang="en-US" dirty="0" smtClean="0"/>
              <a:t>Montpelier to Hospital Hill = $1.00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91082" y="6450013"/>
            <a:ext cx="782637" cy="24288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8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Vermont Transit Fare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30" y="1219201"/>
            <a:ext cx="11167871" cy="545591"/>
          </a:xfrm>
        </p:spPr>
        <p:txBody>
          <a:bodyPr/>
          <a:lstStyle/>
          <a:p>
            <a:r>
              <a:rPr lang="en-US" dirty="0" smtClean="0"/>
              <a:t>GMT fares in the middle range of Vermont Transit Providers</a:t>
            </a:r>
            <a:endParaRPr lang="en-US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199172"/>
              </p:ext>
            </p:extLst>
          </p:nvPr>
        </p:nvGraphicFramePr>
        <p:xfrm>
          <a:off x="502716" y="1951673"/>
          <a:ext cx="8275524" cy="3760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9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7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7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38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83BA41"/>
                          </a:solidFill>
                        </a:rPr>
                        <a:t>Provider</a:t>
                      </a:r>
                      <a:endParaRPr lang="en-US" sz="16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83BA41"/>
                          </a:solidFill>
                        </a:rPr>
                        <a:t>Local Service</a:t>
                      </a:r>
                      <a:endParaRPr lang="en-US" sz="16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83BA41"/>
                          </a:solidFill>
                        </a:rPr>
                        <a:t>Commuter</a:t>
                      </a:r>
                      <a:endParaRPr lang="en-US" sz="1600" dirty="0">
                        <a:solidFill>
                          <a:srgbClr val="83BA4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6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Advance Transit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Free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Free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6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Rural Community Transportation (RCT)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Free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Free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6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Southeast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Vermont Transit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Free - $1.00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$1.00 - $2.00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64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82B941"/>
                          </a:solidFill>
                        </a:rPr>
                        <a:t>GMT</a:t>
                      </a:r>
                      <a:endParaRPr lang="en-US" sz="1600" b="1" dirty="0">
                        <a:solidFill>
                          <a:srgbClr val="82B94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82B941"/>
                          </a:solidFill>
                        </a:rPr>
                        <a:t>Free - $1.25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82B941"/>
                          </a:solidFill>
                        </a:rPr>
                        <a:t>50¢ to $4.00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64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Addison County Transit Resources (ACTR)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Free - $2.00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$4.00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6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Marble Valley Regional Transit (The Ride)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50¢ - $2.00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$2.00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6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Stagecoach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Transportation Services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Free - $2.00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82B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Free - $3.50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91082" y="6450013"/>
            <a:ext cx="782637" cy="24288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change Methodology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1191082" y="6450013"/>
            <a:ext cx="782637" cy="2428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36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ANALYSIS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Ridership impacts based on observed impacts at other transit systems</a:t>
            </a:r>
          </a:p>
          <a:p>
            <a:pPr lvl="1"/>
            <a:r>
              <a:rPr lang="en-US" dirty="0" smtClean="0"/>
              <a:t>Used elasticities for changes with before and after fares that are greater than free</a:t>
            </a:r>
          </a:p>
          <a:p>
            <a:pPr lvl="1"/>
            <a:r>
              <a:rPr lang="en-US" dirty="0" smtClean="0"/>
              <a:t>Used percentage increases and decreases in cases where fares are either now free or would be free</a:t>
            </a:r>
          </a:p>
          <a:p>
            <a:r>
              <a:rPr lang="en-US" dirty="0" smtClean="0"/>
              <a:t>Fare change elasticities:  </a:t>
            </a:r>
          </a:p>
          <a:p>
            <a:pPr lvl="1"/>
            <a:r>
              <a:rPr lang="en-US" dirty="0" smtClean="0"/>
              <a:t>A measure that relates percentage changes in fares to percentage changes in ridership</a:t>
            </a:r>
          </a:p>
          <a:p>
            <a:pPr lvl="1"/>
            <a:r>
              <a:rPr lang="en-US" dirty="0" smtClean="0"/>
              <a:t>For example, and elasticity of -0.20 means that a 1% increase in fares would produce a 0.2% decrease in ridership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5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ANALYSIS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Percent increases and decreases based on changes in adult cash fare</a:t>
            </a:r>
          </a:p>
          <a:p>
            <a:pPr lvl="1"/>
            <a:r>
              <a:rPr lang="en-US" dirty="0" smtClean="0"/>
              <a:t>Percent changes in discount fares are slightly different but not </a:t>
            </a:r>
            <a:r>
              <a:rPr lang="en-US" dirty="0" err="1" smtClean="0"/>
              <a:t>meaningfull</a:t>
            </a:r>
            <a:endParaRPr lang="en-US" dirty="0" smtClean="0"/>
          </a:p>
          <a:p>
            <a:r>
              <a:rPr lang="en-US" dirty="0" smtClean="0"/>
              <a:t>Revenue estimates based on average fares</a:t>
            </a:r>
          </a:p>
          <a:p>
            <a:pPr lvl="1"/>
            <a:r>
              <a:rPr lang="en-US" dirty="0" smtClean="0"/>
              <a:t>To include impacts of discount fares</a:t>
            </a:r>
          </a:p>
          <a:p>
            <a:pPr lvl="1"/>
            <a:r>
              <a:rPr lang="en-US" dirty="0" smtClean="0"/>
              <a:t>For example, if one passenger pays a full fare of $1 and another pays a discount fare of 50¢, average fare is 75¢</a:t>
            </a:r>
          </a:p>
          <a:p>
            <a:r>
              <a:rPr lang="en-US" dirty="0" smtClean="0"/>
              <a:t>Estimates of changes in total revenue based 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hanges in average fares</a:t>
            </a:r>
          </a:p>
          <a:p>
            <a:pPr lvl="1"/>
            <a:r>
              <a:rPr lang="en-US" dirty="0" smtClean="0"/>
              <a:t>Increase or decrease in ridership</a:t>
            </a:r>
          </a:p>
          <a:p>
            <a:r>
              <a:rPr lang="en-US" dirty="0" smtClean="0"/>
              <a:t>All changes determined on a route-by-route basis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91082" y="6450013"/>
            <a:ext cx="782637" cy="24288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N Light 2016">
  <a:themeElements>
    <a:clrScheme name="NN Color 2016">
      <a:dk1>
        <a:sysClr val="windowText" lastClr="000000"/>
      </a:dk1>
      <a:lt1>
        <a:sysClr val="window" lastClr="FFFFFF"/>
      </a:lt1>
      <a:dk2>
        <a:srgbClr val="555555"/>
      </a:dk2>
      <a:lt2>
        <a:srgbClr val="CEC8A8"/>
      </a:lt2>
      <a:accent1>
        <a:srgbClr val="00659A"/>
      </a:accent1>
      <a:accent2>
        <a:srgbClr val="00ADBB"/>
      </a:accent2>
      <a:accent3>
        <a:srgbClr val="D46F4E"/>
      </a:accent3>
      <a:accent4>
        <a:srgbClr val="CFAF1F"/>
      </a:accent4>
      <a:accent5>
        <a:srgbClr val="B5BD00"/>
      </a:accent5>
      <a:accent6>
        <a:srgbClr val="987366"/>
      </a:accent6>
      <a:hlink>
        <a:srgbClr val="00659A"/>
      </a:hlink>
      <a:folHlink>
        <a:srgbClr val="5D1E79"/>
      </a:folHlink>
    </a:clrScheme>
    <a:fontScheme name="NN Arial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 Light 2016" id="{8EB4098C-05CA-4C54-85CE-B7C7EA252F56}" vid="{A0E3E33C-61C4-4FA5-AEB8-FB2A82B43E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NN Light</Template>
  <TotalTime>30736</TotalTime>
  <Words>2745</Words>
  <Application>Microsoft Office PowerPoint</Application>
  <PresentationFormat>Widescreen</PresentationFormat>
  <Paragraphs>875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.AppleSystemUIFont</vt:lpstr>
      <vt:lpstr>Arial</vt:lpstr>
      <vt:lpstr>Calibri</vt:lpstr>
      <vt:lpstr>Tahoma</vt:lpstr>
      <vt:lpstr>Tw Cen MT</vt:lpstr>
      <vt:lpstr>Wingdings</vt:lpstr>
      <vt:lpstr>NN Light 2016</vt:lpstr>
      <vt:lpstr>GMT NEXT GEN TRANSIT PLAN FARE ANALYSIS FINDINGS</vt:lpstr>
      <vt:lpstr>Presentation Contents</vt:lpstr>
      <vt:lpstr>EXISTING FARE STRUCTURE</vt:lpstr>
      <vt:lpstr>Existing GMT Fare Structure</vt:lpstr>
      <vt:lpstr>Existing GMT Fare Structure</vt:lpstr>
      <vt:lpstr>Other Vermont Transit Fare Structures</vt:lpstr>
      <vt:lpstr>Fare change Methodology</vt:lpstr>
      <vt:lpstr>FARE ANALYSIS METHODOLOGY</vt:lpstr>
      <vt:lpstr>FARE ANALYSIS METHODOLOGY</vt:lpstr>
      <vt:lpstr>Fare Model Elasticities</vt:lpstr>
      <vt:lpstr>Fare free considerations</vt:lpstr>
      <vt:lpstr>Fare-free Considerations:  where offered</vt:lpstr>
      <vt:lpstr>Fare free considerations:  market types</vt:lpstr>
      <vt:lpstr>What are the Largest Fare-free Systems?</vt:lpstr>
      <vt:lpstr>How Much Has Ridership Increased?</vt:lpstr>
      <vt:lpstr>What are the Costs?</vt:lpstr>
      <vt:lpstr>Fare structure alternatives</vt:lpstr>
      <vt:lpstr>Fare Structure Alternatives</vt:lpstr>
      <vt:lpstr>Ridership and Revenue Impacts</vt:lpstr>
      <vt:lpstr>Alternative A:  Ridership &amp; Revenue Impacts</vt:lpstr>
      <vt:lpstr>Alternative B:  Ridership and Revenue Impacts</vt:lpstr>
      <vt:lpstr>Alternative C:  Ridership &amp; Revenue Impacts</vt:lpstr>
      <vt:lpstr>Alternative D:  Ridership &amp; Revenue Impacts</vt:lpstr>
      <vt:lpstr>Alternative E:  Fare Free Ridership Increases</vt:lpstr>
      <vt:lpstr>Alternative E:  Ridership &amp; Revenue Impacts</vt:lpstr>
      <vt:lpstr>Summary</vt:lpstr>
      <vt:lpstr>Next Steps</vt:lpstr>
      <vt:lpstr>Address Fare change considerations</vt:lpstr>
    </vt:vector>
  </TitlesOfParts>
  <Company>Nelson\Nygaard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Eryn Rosenblum</dc:creator>
  <cp:lastModifiedBy>Jon Moore</cp:lastModifiedBy>
  <cp:revision>307</cp:revision>
  <cp:lastPrinted>2017-06-09T13:11:54Z</cp:lastPrinted>
  <dcterms:created xsi:type="dcterms:W3CDTF">2016-09-08T19:59:55Z</dcterms:created>
  <dcterms:modified xsi:type="dcterms:W3CDTF">2018-02-09T19:59:20Z</dcterms:modified>
</cp:coreProperties>
</file>