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8" r:id="rId2"/>
    <p:sldId id="261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7" r:id="rId11"/>
    <p:sldId id="318" r:id="rId12"/>
    <p:sldId id="313" r:id="rId13"/>
    <p:sldId id="314" r:id="rId14"/>
    <p:sldId id="315" r:id="rId15"/>
    <p:sldId id="31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7F7F"/>
    <a:srgbClr val="D9D9D9"/>
    <a:srgbClr val="231F20"/>
    <a:srgbClr val="3B934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smf/Documents/VTrans/2019%20Retainer/Zero%20fare/Summary%20ZF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smf/Documents/VTrans/2019%20Retainer/Zero%20fare/Summary%20Z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smf/Documents/VTrans/2019%20Retainer/Zero%20fare/Summary%20ZF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smf/Documents/VTrans/2019%20Retainer/Zero%20fare/Summary%20ZF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Users/smf/Documents/VTrans/2019%20Retainer/Zero%20fare/Summary%20Z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'By county'!$A$15</c:f>
              <c:strCache>
                <c:ptCount val="1"/>
                <c:pt idx="0">
                  <c:v>Chittenden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'By county'!$C$14:$F$14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county'!$C$15:$F$15</c:f>
              <c:numCache>
                <c:formatCode>_(* #,##0_);_(* \(#,##0\);_(* "-"??_);_(@_)</c:formatCode>
                <c:ptCount val="4"/>
                <c:pt idx="0">
                  <c:v>1906421.813190731</c:v>
                </c:pt>
                <c:pt idx="1">
                  <c:v>1260920.6780748663</c:v>
                </c:pt>
                <c:pt idx="2">
                  <c:v>1766342.7176470589</c:v>
                </c:pt>
                <c:pt idx="3" formatCode="_(* #,##0_);_(* \(#,##0\);_(* &quot;-&quot;?_);_(@_)">
                  <c:v>2016759.3088853983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A6-774E-922B-A06F881108DE}"/>
            </c:ext>
          </c:extLst>
        </c:ser>
        <c:ser>
          <c:idx val="1"/>
          <c:order val="1"/>
          <c:tx>
            <c:strRef>
              <c:f>'By county'!$A$16</c:f>
              <c:strCache>
                <c:ptCount val="1"/>
                <c:pt idx="0">
                  <c:v>Rutland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'By county'!$C$14:$F$14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county'!$C$16:$F$16</c:f>
              <c:numCache>
                <c:formatCode>_(* #,##0_);_(* \(#,##0\);_(* "-"??_);_(@_)</c:formatCode>
                <c:ptCount val="4"/>
                <c:pt idx="0">
                  <c:v>571525</c:v>
                </c:pt>
                <c:pt idx="1">
                  <c:v>310109</c:v>
                </c:pt>
                <c:pt idx="2">
                  <c:v>463444</c:v>
                </c:pt>
                <c:pt idx="3" formatCode="_(* #,##0_);_(* \(#,##0\);_(* &quot;-&quot;?_);_(@_)">
                  <c:v>573501.30225024081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A6-774E-922B-A06F88110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580111"/>
        <c:axId val="353508079"/>
      </c:lineChart>
      <c:catAx>
        <c:axId val="35358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08079"/>
        <c:crosses val="autoZero"/>
        <c:auto val="1"/>
        <c:lblAlgn val="ctr"/>
        <c:lblOffset val="100"/>
        <c:noMultiLvlLbl val="0"/>
      </c:catAx>
      <c:valAx>
        <c:axId val="35350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58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'By county'!$A$2</c:f>
              <c:strCache>
                <c:ptCount val="1"/>
                <c:pt idx="0">
                  <c:v>Addison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FC-5A44-BDFF-CFA59B122057}"/>
                </c:ext>
              </c:extLst>
            </c:dLbl>
            <c:dLbl>
              <c:idx val="3"/>
              <c:layout>
                <c:manualLayout>
                  <c:x val="-1.63992000999875E-2"/>
                  <c:y val="-3.32694743696947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county'!$C$2:$F$2</c:f>
              <c:numCache>
                <c:formatCode>_(* #,##0_);_(* \(#,##0\);_(* "-"??_);_(@_)</c:formatCode>
                <c:ptCount val="4"/>
                <c:pt idx="0">
                  <c:v>144703.81818181818</c:v>
                </c:pt>
                <c:pt idx="1">
                  <c:v>70837.545454545456</c:v>
                </c:pt>
                <c:pt idx="2">
                  <c:v>90027</c:v>
                </c:pt>
                <c:pt idx="3" formatCode="_(* #,##0_);_(* \(#,##0\);_(* &quot;-&quot;?_);_(@_)">
                  <c:v>102635.19668337832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FC-5A44-BDFF-CFA59B122057}"/>
            </c:ext>
          </c:extLst>
        </c:ser>
        <c:ser>
          <c:idx val="1"/>
          <c:order val="1"/>
          <c:tx>
            <c:strRef>
              <c:f>'By county'!$A$3</c:f>
              <c:strCache>
                <c:ptCount val="1"/>
                <c:pt idx="0">
                  <c:v>Bennington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county'!$C$3:$F$3</c:f>
              <c:numCache>
                <c:formatCode>_(* #,##0_);_(* \(#,##0\);_(* "-"??_);_(@_)</c:formatCode>
                <c:ptCount val="4"/>
                <c:pt idx="0">
                  <c:v>115329</c:v>
                </c:pt>
                <c:pt idx="1">
                  <c:v>85574</c:v>
                </c:pt>
                <c:pt idx="2">
                  <c:v>111390.5</c:v>
                </c:pt>
                <c:pt idx="3" formatCode="_(* #,##0_);_(* \(#,##0\);_(* &quot;-&quot;?_);_(@_)">
                  <c:v>155300.9486274271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8FC-5A44-BDFF-CFA59B122057}"/>
            </c:ext>
          </c:extLst>
        </c:ser>
        <c:ser>
          <c:idx val="2"/>
          <c:order val="2"/>
          <c:tx>
            <c:strRef>
              <c:f>'By county'!$A$4</c:f>
              <c:strCache>
                <c:ptCount val="1"/>
                <c:pt idx="0">
                  <c:v>Caledonia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FC-5A44-BDFF-CFA59B122057}"/>
                </c:ext>
              </c:extLst>
            </c:dLbl>
            <c:dLbl>
              <c:idx val="3"/>
              <c:layout>
                <c:manualLayout>
                  <c:x val="-3.1029619181946508E-2"/>
                  <c:y val="-1.95312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county'!$C$4:$F$4</c:f>
              <c:numCache>
                <c:formatCode>_(* #,##0_);_(* \(#,##0\);_(* "-"??_);_(@_)</c:formatCode>
                <c:ptCount val="4"/>
                <c:pt idx="0">
                  <c:v>103301</c:v>
                </c:pt>
                <c:pt idx="1">
                  <c:v>64243</c:v>
                </c:pt>
                <c:pt idx="2">
                  <c:v>63772</c:v>
                </c:pt>
                <c:pt idx="3" formatCode="_(* #,##0_);_(* \(#,##0\);_(* &quot;-&quot;?_);_(@_)">
                  <c:v>76706.854152599597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8FC-5A44-BDFF-CFA59B122057}"/>
            </c:ext>
          </c:extLst>
        </c:ser>
        <c:ser>
          <c:idx val="4"/>
          <c:order val="3"/>
          <c:tx>
            <c:strRef>
              <c:f>'By county'!$A$5</c:f>
              <c:strCache>
                <c:ptCount val="1"/>
                <c:pt idx="0">
                  <c:v>Essex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county'!$C$5:$F$5</c:f>
              <c:numCache>
                <c:formatCode>_(* #,##0_);_(* \(#,##0\);_(* "-"??_);_(@_)</c:formatCode>
                <c:ptCount val="4"/>
                <c:pt idx="0">
                  <c:v>9696</c:v>
                </c:pt>
                <c:pt idx="1">
                  <c:v>5201</c:v>
                </c:pt>
                <c:pt idx="2">
                  <c:v>7416</c:v>
                </c:pt>
                <c:pt idx="3" formatCode="_(* #,##0_);_(* \(#,##0\);_(* &quot;-&quot;?_);_(@_)">
                  <c:v>8968.6577481431468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FC-5A44-BDFF-CFA59B122057}"/>
            </c:ext>
          </c:extLst>
        </c:ser>
        <c:ser>
          <c:idx val="5"/>
          <c:order val="4"/>
          <c:tx>
            <c:strRef>
              <c:f>'By county'!$A$6</c:f>
              <c:strCache>
                <c:ptCount val="1"/>
                <c:pt idx="0">
                  <c:v>Franklin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FC-5A44-BDFF-CFA59B122057}"/>
                </c:ext>
              </c:extLst>
            </c:dLbl>
            <c:dLbl>
              <c:idx val="3"/>
              <c:layout>
                <c:manualLayout>
                  <c:x val="-2.5387870239774433E-2"/>
                  <c:y val="2.148437499999985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county'!$C$6:$F$6</c:f>
              <c:numCache>
                <c:formatCode>_(* #,##0_);_(* \(#,##0\);_(* "-"??_);_(@_)</c:formatCode>
                <c:ptCount val="4"/>
                <c:pt idx="0">
                  <c:v>83738.882352941175</c:v>
                </c:pt>
                <c:pt idx="1">
                  <c:v>45449.294117647063</c:v>
                </c:pt>
                <c:pt idx="2">
                  <c:v>49627.117647058825</c:v>
                </c:pt>
                <c:pt idx="3" formatCode="_(* #,##0_);_(* \(#,##0\);_(* &quot;-&quot;?_);_(@_)">
                  <c:v>77224.11079096359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8FC-5A44-BDFF-CFA59B122057}"/>
            </c:ext>
          </c:extLst>
        </c:ser>
        <c:ser>
          <c:idx val="6"/>
          <c:order val="5"/>
          <c:tx>
            <c:strRef>
              <c:f>'By county'!$A$7</c:f>
              <c:strCache>
                <c:ptCount val="1"/>
                <c:pt idx="0">
                  <c:v>Grand Isle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8FC-5A44-BDFF-CFA59B122057}"/>
                </c:ext>
              </c:extLst>
            </c:dLbl>
            <c:dLbl>
              <c:idx val="3"/>
              <c:layout>
                <c:manualLayout>
                  <c:x val="-8.4626234132581107E-3"/>
                  <c:y val="-2.148437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county'!$C$7:$F$7</c:f>
              <c:numCache>
                <c:formatCode>_(* #,##0_);_(* \(#,##0\);_(* "-"??_);_(@_)</c:formatCode>
                <c:ptCount val="4"/>
                <c:pt idx="0">
                  <c:v>13046</c:v>
                </c:pt>
                <c:pt idx="1">
                  <c:v>8018</c:v>
                </c:pt>
                <c:pt idx="2">
                  <c:v>8944</c:v>
                </c:pt>
                <c:pt idx="3" formatCode="_(* #,##0_);_(* \(#,##0\);_(* &quot;-&quot;?_);_(@_)">
                  <c:v>12200.389900959095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8FC-5A44-BDFF-CFA59B122057}"/>
            </c:ext>
          </c:extLst>
        </c:ser>
        <c:ser>
          <c:idx val="7"/>
          <c:order val="6"/>
          <c:tx>
            <c:strRef>
              <c:f>'By county'!$A$8</c:f>
              <c:strCache>
                <c:ptCount val="1"/>
                <c:pt idx="0">
                  <c:v>Lamoille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county'!$C$8:$F$8</c:f>
              <c:numCache>
                <c:formatCode>_(* #,##0_);_(* \(#,##0\);_(* "-"??_);_(@_)</c:formatCode>
                <c:ptCount val="4"/>
                <c:pt idx="0">
                  <c:v>113964.35294117648</c:v>
                </c:pt>
                <c:pt idx="1">
                  <c:v>28200.882352941175</c:v>
                </c:pt>
                <c:pt idx="2">
                  <c:v>94028.76470588235</c:v>
                </c:pt>
                <c:pt idx="3" formatCode="_(* #,##0_);_(* \(#,##0\);_(* &quot;-&quot;?_);_(@_)">
                  <c:v>99052.900573936524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8FC-5A44-BDFF-CFA59B122057}"/>
            </c:ext>
          </c:extLst>
        </c:ser>
        <c:ser>
          <c:idx val="8"/>
          <c:order val="7"/>
          <c:tx>
            <c:strRef>
              <c:f>'By county'!$A$9</c:f>
              <c:strCache>
                <c:ptCount val="1"/>
                <c:pt idx="0">
                  <c:v>Orange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county'!$C$9:$F$9</c:f>
              <c:numCache>
                <c:formatCode>_(* #,##0_);_(* \(#,##0\);_(* "-"??_);_(@_)</c:formatCode>
                <c:ptCount val="4"/>
                <c:pt idx="0">
                  <c:v>65255</c:v>
                </c:pt>
                <c:pt idx="1">
                  <c:v>43498</c:v>
                </c:pt>
                <c:pt idx="2">
                  <c:v>49836</c:v>
                </c:pt>
                <c:pt idx="3" formatCode="_(* #,##0_);_(* \(#,##0\);_(* &quot;-&quot;?_);_(@_)">
                  <c:v>56957.49476987448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8FC-5A44-BDFF-CFA59B122057}"/>
            </c:ext>
          </c:extLst>
        </c:ser>
        <c:ser>
          <c:idx val="9"/>
          <c:order val="8"/>
          <c:tx>
            <c:strRef>
              <c:f>'By county'!$A$10</c:f>
              <c:strCache>
                <c:ptCount val="1"/>
                <c:pt idx="0">
                  <c:v>Orleans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8FC-5A44-BDFF-CFA59B122057}"/>
                </c:ext>
              </c:extLst>
            </c:dLbl>
            <c:dLbl>
              <c:idx val="3"/>
              <c:layout>
                <c:manualLayout>
                  <c:x val="-1.5873015873015872E-2"/>
                  <c:y val="1.923341118285468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county'!$C$10:$F$10</c:f>
              <c:numCache>
                <c:formatCode>_(* #,##0_);_(* \(#,##0\);_(* "-"??_);_(@_)</c:formatCode>
                <c:ptCount val="4"/>
                <c:pt idx="0">
                  <c:v>62269</c:v>
                </c:pt>
                <c:pt idx="1">
                  <c:v>35090</c:v>
                </c:pt>
                <c:pt idx="2">
                  <c:v>38289</c:v>
                </c:pt>
                <c:pt idx="3" formatCode="_(* #,##0_);_(* \(#,##0\);_(* &quot;-&quot;?_);_(@_)">
                  <c:v>47411.219615124915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18FC-5A44-BDFF-CFA59B122057}"/>
            </c:ext>
          </c:extLst>
        </c:ser>
        <c:ser>
          <c:idx val="11"/>
          <c:order val="9"/>
          <c:tx>
            <c:strRef>
              <c:f>'By county'!$A$11</c:f>
              <c:strCache>
                <c:ptCount val="1"/>
                <c:pt idx="0">
                  <c:v>Washington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county'!$C$11:$F$11</c:f>
              <c:numCache>
                <c:formatCode>_(* #,##0_);_(* \(#,##0\);_(* "-"??_);_(@_)</c:formatCode>
                <c:ptCount val="4"/>
                <c:pt idx="0">
                  <c:v>282953</c:v>
                </c:pt>
                <c:pt idx="1">
                  <c:v>139138.6</c:v>
                </c:pt>
                <c:pt idx="2">
                  <c:v>194752.4</c:v>
                </c:pt>
                <c:pt idx="3" formatCode="_(* #,##0_);_(* \(#,##0\);_(* &quot;-&quot;?_);_(@_)">
                  <c:v>196613.05712517025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8FC-5A44-BDFF-CFA59B122057}"/>
            </c:ext>
          </c:extLst>
        </c:ser>
        <c:ser>
          <c:idx val="12"/>
          <c:order val="10"/>
          <c:tx>
            <c:strRef>
              <c:f>'By county'!$A$12</c:f>
              <c:strCache>
                <c:ptCount val="1"/>
                <c:pt idx="0">
                  <c:v>Windham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county'!$C$12:$F$12</c:f>
              <c:numCache>
                <c:formatCode>_(* #,##0_);_(* \(#,##0\);_(* "-"??_);_(@_)</c:formatCode>
                <c:ptCount val="4"/>
                <c:pt idx="0">
                  <c:v>353103</c:v>
                </c:pt>
                <c:pt idx="1">
                  <c:v>155054.5</c:v>
                </c:pt>
                <c:pt idx="2">
                  <c:v>334268</c:v>
                </c:pt>
                <c:pt idx="3" formatCode="_(* #,##0_);_(* \(#,##0\);_(* &quot;-&quot;?_);_(@_)">
                  <c:v>375964.58027629426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18FC-5A44-BDFF-CFA59B122057}"/>
            </c:ext>
          </c:extLst>
        </c:ser>
        <c:ser>
          <c:idx val="13"/>
          <c:order val="11"/>
          <c:tx>
            <c:strRef>
              <c:f>'By county'!$A$13</c:f>
              <c:strCache>
                <c:ptCount val="1"/>
                <c:pt idx="0">
                  <c:v>Windsor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8FC-5A44-BDFF-CFA59B12205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8FC-5A44-BDFF-CFA59B12205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8FC-5A44-BDFF-CFA59B122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county'!$C$1:$F$1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county'!$C$13:$F$13</c:f>
              <c:numCache>
                <c:formatCode>_(* #,##0_);_(* \(#,##0\);_(* "-"??_);_(@_)</c:formatCode>
                <c:ptCount val="4"/>
                <c:pt idx="0">
                  <c:v>304318</c:v>
                </c:pt>
                <c:pt idx="1">
                  <c:v>186293.5</c:v>
                </c:pt>
                <c:pt idx="2">
                  <c:v>182284.5</c:v>
                </c:pt>
                <c:pt idx="3" formatCode="_(* #,##0_);_(* \(#,##0\);_(* &quot;-&quot;?_);_(@_)">
                  <c:v>290184.60963363014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18FC-5A44-BDFF-CFA59B122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8478352"/>
        <c:axId val="1677968272"/>
      </c:lineChart>
      <c:catAx>
        <c:axId val="16784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968272"/>
        <c:crosses val="autoZero"/>
        <c:auto val="1"/>
        <c:lblAlgn val="ctr"/>
        <c:lblOffset val="100"/>
        <c:noMultiLvlLbl val="0"/>
      </c:catAx>
      <c:valAx>
        <c:axId val="16779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47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'By type'!$A$15</c:f>
              <c:strCache>
                <c:ptCount val="1"/>
                <c:pt idx="0">
                  <c:v>Commuter bus/shuttle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'By type'!$B$13:$E$13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type'!$B$15:$E$15</c:f>
              <c:numCache>
                <c:formatCode>_(* #,##0_);_(* \(#,##0\);_(* "-"??_);_(@_)</c:formatCode>
                <c:ptCount val="4"/>
                <c:pt idx="0">
                  <c:v>401359</c:v>
                </c:pt>
                <c:pt idx="1">
                  <c:v>193347</c:v>
                </c:pt>
                <c:pt idx="2">
                  <c:v>279745</c:v>
                </c:pt>
                <c:pt idx="3">
                  <c:v>405004.76190476189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F-AA46-A791-ECB8C198C37D}"/>
            </c:ext>
          </c:extLst>
        </c:ser>
        <c:ser>
          <c:idx val="2"/>
          <c:order val="2"/>
          <c:tx>
            <c:strRef>
              <c:f>'By type'!$A$16</c:f>
              <c:strCache>
                <c:ptCount val="1"/>
                <c:pt idx="0">
                  <c:v>Tourism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'By type'!$B$13:$E$13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type'!$B$16:$E$16</c:f>
              <c:numCache>
                <c:formatCode>_(* #,##0_);_(* \(#,##0\);_(* "-"??_);_(@_)</c:formatCode>
                <c:ptCount val="4"/>
                <c:pt idx="0">
                  <c:v>412295</c:v>
                </c:pt>
                <c:pt idx="1">
                  <c:v>112937</c:v>
                </c:pt>
                <c:pt idx="2">
                  <c:v>327717</c:v>
                </c:pt>
                <c:pt idx="3">
                  <c:v>370006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BF-AA46-A791-ECB8C198C37D}"/>
            </c:ext>
          </c:extLst>
        </c:ser>
        <c:ser>
          <c:idx val="3"/>
          <c:order val="3"/>
          <c:tx>
            <c:strRef>
              <c:f>'By type'!$A$17</c:f>
              <c:strCache>
                <c:ptCount val="1"/>
                <c:pt idx="0">
                  <c:v>Demand response van/microtransit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'By type'!$B$13:$E$13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type'!$B$17:$E$17</c:f>
              <c:numCache>
                <c:formatCode>_(* #,##0_);_(* \(#,##0\);_(* "-"??_);_(@_)</c:formatCode>
                <c:ptCount val="4"/>
                <c:pt idx="0">
                  <c:v>386436</c:v>
                </c:pt>
                <c:pt idx="1">
                  <c:v>175269</c:v>
                </c:pt>
                <c:pt idx="2">
                  <c:v>175269</c:v>
                </c:pt>
                <c:pt idx="3">
                  <c:v>284400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BF-AA46-A791-ECB8C198C37D}"/>
            </c:ext>
          </c:extLst>
        </c:ser>
        <c:ser>
          <c:idx val="4"/>
          <c:order val="4"/>
          <c:tx>
            <c:strRef>
              <c:f>'By type'!$A$18</c:f>
              <c:strCache>
                <c:ptCount val="1"/>
                <c:pt idx="0">
                  <c:v>Volunteer driver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'By type'!$B$13:$E$13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type'!$B$18:$E$18</c:f>
              <c:numCache>
                <c:formatCode>_(* #,##0_);_(* \(#,##0\);_(* "-"??_);_(@_)</c:formatCode>
                <c:ptCount val="4"/>
                <c:pt idx="0">
                  <c:v>247532</c:v>
                </c:pt>
                <c:pt idx="1">
                  <c:v>193446</c:v>
                </c:pt>
                <c:pt idx="2">
                  <c:v>193446</c:v>
                </c:pt>
                <c:pt idx="3">
                  <c:v>237679.16666666669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BF-AA46-A791-ECB8C198C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20624"/>
        <c:axId val="320822272"/>
      </c:lineChart>
      <c:lineChart>
        <c:grouping val="standard"/>
        <c:varyColors val="0"/>
        <c:ser>
          <c:idx val="0"/>
          <c:order val="0"/>
          <c:tx>
            <c:strRef>
              <c:f>'By type'!$A$14</c:f>
              <c:strCache>
                <c:ptCount val="1"/>
                <c:pt idx="0">
                  <c:v>Local bus/shuttle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'By type'!$B$13:$E$13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'By type'!$B$14:$E$14</c:f>
              <c:numCache>
                <c:formatCode>_(* #,##0_);_(* \(#,##0\);_(* "-"??_);_(@_)</c:formatCode>
                <c:ptCount val="4"/>
                <c:pt idx="0">
                  <c:v>2684476.8666666667</c:v>
                </c:pt>
                <c:pt idx="1">
                  <c:v>1733654.6</c:v>
                </c:pt>
                <c:pt idx="2">
                  <c:v>2319271</c:v>
                </c:pt>
                <c:pt idx="3">
                  <c:v>2767700.7969161202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BF-AA46-A791-ECB8C198C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658687"/>
        <c:axId val="793703471"/>
      </c:lineChart>
      <c:catAx>
        <c:axId val="3208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822272"/>
        <c:crosses val="autoZero"/>
        <c:auto val="1"/>
        <c:lblAlgn val="ctr"/>
        <c:lblOffset val="100"/>
        <c:noMultiLvlLbl val="0"/>
      </c:catAx>
      <c:valAx>
        <c:axId val="3208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All Except Local Bus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820624"/>
        <c:crosses val="autoZero"/>
        <c:crossBetween val="between"/>
      </c:valAx>
      <c:valAx>
        <c:axId val="7937034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Local Bus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658687"/>
        <c:crosses val="max"/>
        <c:crossBetween val="between"/>
      </c:valAx>
      <c:catAx>
        <c:axId val="7936586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37034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'Quarterly by type'!$D$147</c:f>
              <c:strCache>
                <c:ptCount val="1"/>
                <c:pt idx="0">
                  <c:v>Local bus/shuttle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'Quarterly by type'!$F$146:$R$146</c:f>
              <c:strCache>
                <c:ptCount val="13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  <c:pt idx="12">
                  <c:v>FY23 Q1</c:v>
                </c:pt>
              </c:strCache>
            </c:strRef>
          </c:cat>
          <c:val>
            <c:numRef>
              <c:f>'Quarterly by type'!$F$147:$R$147</c:f>
              <c:numCache>
                <c:formatCode>#,##0.00</c:formatCode>
                <c:ptCount val="13"/>
                <c:pt idx="0">
                  <c:v>1</c:v>
                </c:pt>
                <c:pt idx="1">
                  <c:v>1.0683064117899268</c:v>
                </c:pt>
                <c:pt idx="2">
                  <c:v>0.98646475739537665</c:v>
                </c:pt>
                <c:pt idx="3">
                  <c:v>0.35374191023843982</c:v>
                </c:pt>
                <c:pt idx="4">
                  <c:v>0.51580286580965951</c:v>
                </c:pt>
                <c:pt idx="5">
                  <c:v>0.53985357672911594</c:v>
                </c:pt>
                <c:pt idx="6">
                  <c:v>0.52392185951426973</c:v>
                </c:pt>
                <c:pt idx="7">
                  <c:v>0.58591286874423554</c:v>
                </c:pt>
                <c:pt idx="8">
                  <c:v>0.67146475369943703</c:v>
                </c:pt>
                <c:pt idx="9">
                  <c:v>0.80413173741384047</c:v>
                </c:pt>
                <c:pt idx="10">
                  <c:v>0.79878494480086837</c:v>
                </c:pt>
                <c:pt idx="11">
                  <c:v>0.7400687844473548</c:v>
                </c:pt>
                <c:pt idx="12">
                  <c:v>0.81058115200575487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26-4D4D-A9BB-D095D119CF9D}"/>
            </c:ext>
          </c:extLst>
        </c:ser>
        <c:ser>
          <c:idx val="1"/>
          <c:order val="1"/>
          <c:tx>
            <c:strRef>
              <c:f>'Quarterly by type'!$D$148</c:f>
              <c:strCache>
                <c:ptCount val="1"/>
                <c:pt idx="0">
                  <c:v>Commuter bus/shuttle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'Quarterly by type'!$F$146:$R$146</c:f>
              <c:strCache>
                <c:ptCount val="13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  <c:pt idx="12">
                  <c:v>FY23 Q1</c:v>
                </c:pt>
              </c:strCache>
            </c:strRef>
          </c:cat>
          <c:val>
            <c:numRef>
              <c:f>'Quarterly by type'!$F$148:$R$148</c:f>
              <c:numCache>
                <c:formatCode>#,##0.00</c:formatCode>
                <c:ptCount val="13"/>
                <c:pt idx="0">
                  <c:v>1</c:v>
                </c:pt>
                <c:pt idx="1">
                  <c:v>1.0700790801700149</c:v>
                </c:pt>
                <c:pt idx="2">
                  <c:v>0.9857768924599577</c:v>
                </c:pt>
                <c:pt idx="3">
                  <c:v>0.23964666085118144</c:v>
                </c:pt>
                <c:pt idx="4">
                  <c:v>0.37534131625802247</c:v>
                </c:pt>
                <c:pt idx="5">
                  <c:v>0.42045974779533435</c:v>
                </c:pt>
                <c:pt idx="6">
                  <c:v>0.38488480397816938</c:v>
                </c:pt>
                <c:pt idx="7">
                  <c:v>0.42305047776619814</c:v>
                </c:pt>
                <c:pt idx="8">
                  <c:v>0.50535788616961574</c:v>
                </c:pt>
                <c:pt idx="9">
                  <c:v>0.58336120644252465</c:v>
                </c:pt>
                <c:pt idx="10">
                  <c:v>0.61811671809638136</c:v>
                </c:pt>
                <c:pt idx="11">
                  <c:v>0.61894442735224831</c:v>
                </c:pt>
                <c:pt idx="12">
                  <c:v>0.67349874440644431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26-4D4D-A9BB-D095D119C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665631"/>
        <c:axId val="345668191"/>
      </c:lineChart>
      <c:catAx>
        <c:axId val="34566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68191"/>
        <c:crosses val="autoZero"/>
        <c:auto val="1"/>
        <c:lblAlgn val="ctr"/>
        <c:lblOffset val="100"/>
        <c:noMultiLvlLbl val="0"/>
      </c:catAx>
      <c:valAx>
        <c:axId val="34566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665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'Quarterly by type'!$D$158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'Quarterly by type'!$F$157:$Q$157</c:f>
              <c:strCache>
                <c:ptCount val="12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</c:strCache>
            </c:strRef>
          </c:cat>
          <c:val>
            <c:numRef>
              <c:f>'Quarterly by type'!$F$158:$Q$158</c:f>
              <c:numCache>
                <c:formatCode>#,##0.00</c:formatCode>
                <c:ptCount val="12"/>
                <c:pt idx="0">
                  <c:v>1</c:v>
                </c:pt>
                <c:pt idx="1">
                  <c:v>1.0733156580017462</c:v>
                </c:pt>
                <c:pt idx="2">
                  <c:v>0.89234043117838069</c:v>
                </c:pt>
                <c:pt idx="3">
                  <c:v>0.36908055703423343</c:v>
                </c:pt>
                <c:pt idx="4">
                  <c:v>0.52611434818481106</c:v>
                </c:pt>
                <c:pt idx="5">
                  <c:v>0.54616004663548512</c:v>
                </c:pt>
                <c:pt idx="6">
                  <c:v>0.51114780252719183</c:v>
                </c:pt>
                <c:pt idx="7">
                  <c:v>0.58878733404599282</c:v>
                </c:pt>
                <c:pt idx="8">
                  <c:v>0.70650904774772216</c:v>
                </c:pt>
                <c:pt idx="9">
                  <c:v>0.84253303517507838</c:v>
                </c:pt>
                <c:pt idx="10">
                  <c:v>0.75887076369702366</c:v>
                </c:pt>
                <c:pt idx="11">
                  <c:v>0.76086851465046035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A-0146-86B3-56D3B8498819}"/>
            </c:ext>
          </c:extLst>
        </c:ser>
        <c:ser>
          <c:idx val="1"/>
          <c:order val="1"/>
          <c:tx>
            <c:strRef>
              <c:f>'Quarterly by type'!$D$159</c:f>
              <c:strCache>
                <c:ptCount val="1"/>
                <c:pt idx="0">
                  <c:v>Small Town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'Quarterly by type'!$F$157:$Q$157</c:f>
              <c:strCache>
                <c:ptCount val="12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</c:strCache>
            </c:strRef>
          </c:cat>
          <c:val>
            <c:numRef>
              <c:f>'Quarterly by type'!$F$159:$Q$159</c:f>
              <c:numCache>
                <c:formatCode>#,##0.00</c:formatCode>
                <c:ptCount val="12"/>
                <c:pt idx="0">
                  <c:v>1</c:v>
                </c:pt>
                <c:pt idx="1">
                  <c:v>1.035710834261224</c:v>
                </c:pt>
                <c:pt idx="2">
                  <c:v>1.0504128237988193</c:v>
                </c:pt>
                <c:pt idx="3">
                  <c:v>0.33145234143574442</c:v>
                </c:pt>
                <c:pt idx="4">
                  <c:v>0.50450219542427366</c:v>
                </c:pt>
                <c:pt idx="5">
                  <c:v>0.53133889367423681</c:v>
                </c:pt>
                <c:pt idx="6">
                  <c:v>0.55457131452341424</c:v>
                </c:pt>
                <c:pt idx="7">
                  <c:v>0.59450996869682138</c:v>
                </c:pt>
                <c:pt idx="8">
                  <c:v>0.60740771864955145</c:v>
                </c:pt>
                <c:pt idx="9">
                  <c:v>0.70661568520347062</c:v>
                </c:pt>
                <c:pt idx="10">
                  <c:v>0.77931048971617056</c:v>
                </c:pt>
                <c:pt idx="11">
                  <c:v>0.71216622197945334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7A-0146-86B3-56D3B8498819}"/>
            </c:ext>
          </c:extLst>
        </c:ser>
        <c:ser>
          <c:idx val="2"/>
          <c:order val="2"/>
          <c:tx>
            <c:strRef>
              <c:f>'Quarterly by type'!$D$160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'Quarterly by type'!$F$157:$Q$157</c:f>
              <c:strCache>
                <c:ptCount val="12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</c:strCache>
            </c:strRef>
          </c:cat>
          <c:val>
            <c:numRef>
              <c:f>'Quarterly by type'!$F$160:$Q$160</c:f>
              <c:numCache>
                <c:formatCode>#,##0.00</c:formatCode>
                <c:ptCount val="12"/>
                <c:pt idx="0">
                  <c:v>1</c:v>
                </c:pt>
                <c:pt idx="1">
                  <c:v>1.2303675023475387</c:v>
                </c:pt>
                <c:pt idx="2">
                  <c:v>2.139443794136942</c:v>
                </c:pt>
                <c:pt idx="3">
                  <c:v>0.25668566136273008</c:v>
                </c:pt>
                <c:pt idx="4">
                  <c:v>0.42236400355025017</c:v>
                </c:pt>
                <c:pt idx="5">
                  <c:v>0.49497691051054138</c:v>
                </c:pt>
                <c:pt idx="6">
                  <c:v>0.51224579050951236</c:v>
                </c:pt>
                <c:pt idx="7">
                  <c:v>0.46995793725318685</c:v>
                </c:pt>
                <c:pt idx="8">
                  <c:v>0.55022446328192331</c:v>
                </c:pt>
                <c:pt idx="9">
                  <c:v>0.88039129931439009</c:v>
                </c:pt>
                <c:pt idx="10">
                  <c:v>1.6443060933098363</c:v>
                </c:pt>
                <c:pt idx="11">
                  <c:v>0.5906793069294195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7A-0146-86B3-56D3B8498819}"/>
            </c:ext>
          </c:extLst>
        </c:ser>
        <c:ser>
          <c:idx val="3"/>
          <c:order val="3"/>
          <c:tx>
            <c:strRef>
              <c:f>'Quarterly by type'!$D$161</c:f>
              <c:strCache>
                <c:ptCount val="1"/>
                <c:pt idx="0">
                  <c:v>Rural Commuter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'Quarterly by type'!$F$157:$Q$157</c:f>
              <c:strCache>
                <c:ptCount val="12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</c:strCache>
            </c:strRef>
          </c:cat>
          <c:val>
            <c:numRef>
              <c:f>'Quarterly by type'!$F$161:$Q$161</c:f>
              <c:numCache>
                <c:formatCode>#,##0.00</c:formatCode>
                <c:ptCount val="12"/>
                <c:pt idx="0">
                  <c:v>1</c:v>
                </c:pt>
                <c:pt idx="1">
                  <c:v>1.0558635141472723</c:v>
                </c:pt>
                <c:pt idx="2">
                  <c:v>1.0041992346256652</c:v>
                </c:pt>
                <c:pt idx="3">
                  <c:v>0.2934986091106242</c:v>
                </c:pt>
                <c:pt idx="4">
                  <c:v>0.45216324011636272</c:v>
                </c:pt>
                <c:pt idx="5">
                  <c:v>0.49813984115105947</c:v>
                </c:pt>
                <c:pt idx="6">
                  <c:v>0.44970097930304198</c:v>
                </c:pt>
                <c:pt idx="7">
                  <c:v>0.50379872126588432</c:v>
                </c:pt>
                <c:pt idx="8">
                  <c:v>0.60662330879760029</c:v>
                </c:pt>
                <c:pt idx="9">
                  <c:v>0.6967910117976851</c:v>
                </c:pt>
                <c:pt idx="10">
                  <c:v>0.7282388341151852</c:v>
                </c:pt>
                <c:pt idx="11">
                  <c:v>0.70492655191187359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7A-0146-86B3-56D3B8498819}"/>
            </c:ext>
          </c:extLst>
        </c:ser>
        <c:ser>
          <c:idx val="4"/>
          <c:order val="4"/>
          <c:tx>
            <c:strRef>
              <c:f>'Quarterly by type'!$D$162</c:f>
              <c:strCache>
                <c:ptCount val="1"/>
                <c:pt idx="0">
                  <c:v>Express Commuter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2.0526795145008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7A-0146-86B3-56D3B8498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'Quarterly by type'!$F$157:$Q$157</c:f>
              <c:strCache>
                <c:ptCount val="12"/>
                <c:pt idx="0">
                  <c:v>FY20 Q1</c:v>
                </c:pt>
                <c:pt idx="1">
                  <c:v>FY20 Q2</c:v>
                </c:pt>
                <c:pt idx="2">
                  <c:v>FY20 Q3</c:v>
                </c:pt>
                <c:pt idx="3">
                  <c:v>FY20 Q4</c:v>
                </c:pt>
                <c:pt idx="4">
                  <c:v>FY21 Q1</c:v>
                </c:pt>
                <c:pt idx="5">
                  <c:v>FY21 Q2</c:v>
                </c:pt>
                <c:pt idx="6">
                  <c:v>FY21 Q3</c:v>
                </c:pt>
                <c:pt idx="7">
                  <c:v>FY21 Q4</c:v>
                </c:pt>
                <c:pt idx="8">
                  <c:v>FY22 Q1</c:v>
                </c:pt>
                <c:pt idx="9">
                  <c:v>FY22 Q2</c:v>
                </c:pt>
                <c:pt idx="10">
                  <c:v>FY22 Q3</c:v>
                </c:pt>
                <c:pt idx="11">
                  <c:v>FY22 Q4</c:v>
                </c:pt>
              </c:strCache>
            </c:strRef>
          </c:cat>
          <c:val>
            <c:numRef>
              <c:f>'Quarterly by type'!$F$162:$Q$162</c:f>
              <c:numCache>
                <c:formatCode>#,##0.00</c:formatCode>
                <c:ptCount val="12"/>
                <c:pt idx="0">
                  <c:v>1</c:v>
                </c:pt>
                <c:pt idx="1">
                  <c:v>1.0892985769073529</c:v>
                </c:pt>
                <c:pt idx="2">
                  <c:v>0.96086981914458702</c:v>
                </c:pt>
                <c:pt idx="3">
                  <c:v>0.16683863180641267</c:v>
                </c:pt>
                <c:pt idx="4">
                  <c:v>0.27147779702922109</c:v>
                </c:pt>
                <c:pt idx="5">
                  <c:v>0.31543598029863529</c:v>
                </c:pt>
                <c:pt idx="6">
                  <c:v>0.29725310023945334</c:v>
                </c:pt>
                <c:pt idx="7">
                  <c:v>0.31387856016508653</c:v>
                </c:pt>
                <c:pt idx="8">
                  <c:v>0.36844666809430177</c:v>
                </c:pt>
                <c:pt idx="9">
                  <c:v>0.4300036988728172</c:v>
                </c:pt>
                <c:pt idx="10">
                  <c:v>0.46923121848657701</c:v>
                </c:pt>
                <c:pt idx="11">
                  <c:v>0.50269628360620633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7A-0146-86B3-56D3B849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8144928"/>
        <c:axId val="1607856960"/>
      </c:lineChart>
      <c:catAx>
        <c:axId val="16081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856960"/>
        <c:crosses val="autoZero"/>
        <c:auto val="1"/>
        <c:lblAlgn val="ctr"/>
        <c:lblOffset val="100"/>
        <c:noMultiLvlLbl val="0"/>
      </c:catAx>
      <c:valAx>
        <c:axId val="160785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1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EACE0-2512-437A-9E54-D73BE8569AE2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6942E-B246-4DC3-9B4E-C3604B94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9E991164-D5EC-4AC4-BCD7-CE501E32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529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9E991164-D5EC-4AC4-BCD7-CE501E32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C19AAD8F-20A6-452C-8B60-4005FE6870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EA4FE-8065-E848-8966-CBC640869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5" y="2395273"/>
            <a:ext cx="5892800" cy="1329595"/>
          </a:xfrm>
        </p:spPr>
        <p:txBody>
          <a:bodyPr vert="horz" wrap="square" lIns="0" tIns="0" rIns="0" bIns="0" anchor="b">
            <a:sp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F4FD-B2E7-774C-91AB-9C53531D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198923"/>
            <a:ext cx="5892800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A252A10-306D-4155-B6FA-DE495FBA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9307285" y="276887"/>
            <a:ext cx="2544890" cy="211838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74F78AE-95A5-4826-8F70-F26C08E374B4}"/>
              </a:ext>
            </a:extLst>
          </p:cNvPr>
          <p:cNvSpPr/>
          <p:nvPr userDrawn="1"/>
        </p:nvSpPr>
        <p:spPr>
          <a:xfrm>
            <a:off x="0" y="6756137"/>
            <a:ext cx="12192000" cy="101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3BB502-4030-44D7-8C18-1F5645E21F75}"/>
              </a:ext>
            </a:extLst>
          </p:cNvPr>
          <p:cNvGrpSpPr/>
          <p:nvPr userDrawn="1"/>
        </p:nvGrpSpPr>
        <p:grpSpPr>
          <a:xfrm>
            <a:off x="620485" y="3809100"/>
            <a:ext cx="567759" cy="101863"/>
            <a:chOff x="5741894" y="5000989"/>
            <a:chExt cx="393888" cy="1018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31BD36-C627-4651-A789-4BC019D018FF}"/>
                </a:ext>
              </a:extLst>
            </p:cNvPr>
            <p:cNvSpPr/>
            <p:nvPr userDrawn="1"/>
          </p:nvSpPr>
          <p:spPr>
            <a:xfrm>
              <a:off x="5741894" y="5000989"/>
              <a:ext cx="196944" cy="101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757524-52CD-47BF-80F2-865D52256AFC}"/>
                </a:ext>
              </a:extLst>
            </p:cNvPr>
            <p:cNvSpPr/>
            <p:nvPr userDrawn="1"/>
          </p:nvSpPr>
          <p:spPr>
            <a:xfrm>
              <a:off x="5938838" y="5000989"/>
              <a:ext cx="196944" cy="101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56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7FBC7-1F41-614E-99D8-0FAA61CA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6A58-D5CA-1B49-B359-A7A85E34A2AD}" type="datetimeFigureOut">
              <a:t>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C9C79-75ED-F54B-B2A1-FB79E1EA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1A66B-4E93-C847-B75A-51E8FA07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4AAFE-FC82-FA4D-BB8E-6913473277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5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9E991164-D5EC-4AC4-BCD7-CE501E32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4335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9E991164-D5EC-4AC4-BCD7-CE501E32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lorful lights on the road">
            <a:extLst>
              <a:ext uri="{FF2B5EF4-FFF2-40B4-BE49-F238E27FC236}">
                <a16:creationId xmlns:a16="http://schemas.microsoft.com/office/drawing/2014/main" id="{C75091E4-66B9-4F98-AED0-3A25C7CD8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6406" b="29610"/>
          <a:stretch/>
        </p:blipFill>
        <p:spPr>
          <a:xfrm>
            <a:off x="0" y="1657348"/>
            <a:ext cx="12192000" cy="520065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A252A10-306D-4155-B6FA-DE495FBA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10481935" y="261464"/>
            <a:ext cx="1414790" cy="1177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CEA4FE-8065-E848-8966-CBC640869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5" y="2286998"/>
            <a:ext cx="4894490" cy="1218795"/>
          </a:xfrm>
        </p:spPr>
        <p:txBody>
          <a:bodyPr vert="horz" wrap="square" lIns="0" tIns="0" rIns="0" bIns="0" anchor="b">
            <a:sp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F4FD-B2E7-774C-91AB-9C53531D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3867558"/>
            <a:ext cx="4894490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3BB502-4030-44D7-8C18-1F5645E21F75}"/>
              </a:ext>
            </a:extLst>
          </p:cNvPr>
          <p:cNvGrpSpPr/>
          <p:nvPr userDrawn="1"/>
        </p:nvGrpSpPr>
        <p:grpSpPr>
          <a:xfrm>
            <a:off x="620485" y="3590025"/>
            <a:ext cx="567759" cy="101863"/>
            <a:chOff x="5741894" y="5000989"/>
            <a:chExt cx="393888" cy="10186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31BD36-C627-4651-A789-4BC019D018FF}"/>
                </a:ext>
              </a:extLst>
            </p:cNvPr>
            <p:cNvSpPr/>
            <p:nvPr userDrawn="1"/>
          </p:nvSpPr>
          <p:spPr>
            <a:xfrm>
              <a:off x="5741894" y="5000989"/>
              <a:ext cx="196944" cy="101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757524-52CD-47BF-80F2-865D52256AFC}"/>
                </a:ext>
              </a:extLst>
            </p:cNvPr>
            <p:cNvSpPr/>
            <p:nvPr userDrawn="1"/>
          </p:nvSpPr>
          <p:spPr>
            <a:xfrm>
              <a:off x="5938838" y="5000989"/>
              <a:ext cx="196944" cy="1018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8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9E991164-D5EC-4AC4-BCD7-CE501E32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9178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9E991164-D5EC-4AC4-BCD7-CE501E32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8A61999-75DC-49BA-8725-7311359C7306}"/>
              </a:ext>
            </a:extLst>
          </p:cNvPr>
          <p:cNvSpPr/>
          <p:nvPr userDrawn="1"/>
        </p:nvSpPr>
        <p:spPr>
          <a:xfrm flipH="1">
            <a:off x="11277600" y="5854700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EA4FE-8065-E848-8966-CBC640869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86" y="2487977"/>
            <a:ext cx="5892800" cy="1329595"/>
          </a:xfrm>
        </p:spPr>
        <p:txBody>
          <a:bodyPr vert="horz" wrap="square" lIns="0" tIns="0" rIns="0" bIns="0" anchor="b">
            <a:sp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F4FD-B2E7-774C-91AB-9C53531D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86" y="4291627"/>
            <a:ext cx="5892800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A252A10-306D-4155-B6FA-DE495FBA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9602913" y="384880"/>
            <a:ext cx="2077912" cy="1729670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9D991CD-1688-434C-BCE6-0686FE2D986A}"/>
              </a:ext>
            </a:extLst>
          </p:cNvPr>
          <p:cNvSpPr/>
          <p:nvPr userDrawn="1"/>
        </p:nvSpPr>
        <p:spPr>
          <a:xfrm flipH="1">
            <a:off x="11277600" y="5943600"/>
            <a:ext cx="914400" cy="914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467D6B-326F-465F-AC3B-9B9B6BD01C56}"/>
              </a:ext>
            </a:extLst>
          </p:cNvPr>
          <p:cNvCxnSpPr/>
          <p:nvPr userDrawn="1"/>
        </p:nvCxnSpPr>
        <p:spPr>
          <a:xfrm>
            <a:off x="1078586" y="4011977"/>
            <a:ext cx="905789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D3E1C3A-A627-49BE-80D8-1FD41362AAD4}"/>
              </a:ext>
            </a:extLst>
          </p:cNvPr>
          <p:cNvSpPr/>
          <p:nvPr userDrawn="1"/>
        </p:nvSpPr>
        <p:spPr>
          <a:xfrm rot="5400000">
            <a:off x="515007" y="2741844"/>
            <a:ext cx="294866" cy="1689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4376F-86D5-4C2E-A329-D63E4383D094}"/>
              </a:ext>
            </a:extLst>
          </p:cNvPr>
          <p:cNvSpPr/>
          <p:nvPr userDrawn="1"/>
        </p:nvSpPr>
        <p:spPr>
          <a:xfrm>
            <a:off x="0" y="0"/>
            <a:ext cx="584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0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9C58636-6A81-4978-953E-98CD209343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2664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9C58636-6A81-4978-953E-98CD209343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230581-46A0-8E41-8831-59691550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2" y="297806"/>
            <a:ext cx="11500757" cy="443198"/>
          </a:xfrm>
        </p:spPr>
        <p:txBody>
          <a:bodyPr vert="horz" wrap="square" lIns="0" tIns="0" rIns="0" bIns="0" anchor="t">
            <a:sp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449F6-6CE9-D047-AF06-BFE8AA5B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2" y="948524"/>
            <a:ext cx="11500757" cy="4483625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defRPr sz="2400"/>
            </a:lvl1pPr>
            <a:lvl2pPr marL="685800" indent="-228600">
              <a:lnSpc>
                <a:spcPct val="100000"/>
              </a:lnSpc>
              <a:buFont typeface="Raleway" panose="020B0503030101060003" pitchFamily="34" charset="0"/>
              <a:buChar char="–"/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7962-F6E3-1D48-9721-44CED0E6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257" y="6446579"/>
            <a:ext cx="409122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64AAFE-FC82-FA4D-BB8E-6913473277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F4E6FF6-F736-49F5-B649-71DCA0E81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302078" y="6066207"/>
            <a:ext cx="874022" cy="7275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0B26E2-42ED-4B79-AEF0-25C50A0A9570}"/>
              </a:ext>
            </a:extLst>
          </p:cNvPr>
          <p:cNvSpPr/>
          <p:nvPr userDrawn="1"/>
        </p:nvSpPr>
        <p:spPr>
          <a:xfrm>
            <a:off x="0" y="0"/>
            <a:ext cx="12192000" cy="72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9C58636-6A81-4978-953E-98CD209343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6022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9C58636-6A81-4978-953E-98CD209343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8230581-46A0-8E41-8831-59691550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2" y="741005"/>
            <a:ext cx="11500757" cy="443198"/>
          </a:xfrm>
        </p:spPr>
        <p:txBody>
          <a:bodyPr vert="horz" wrap="square" lIns="0" tIns="0" rIns="0" bIns="0" anchor="b">
            <a:sp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449F6-6CE9-D047-AF06-BFE8AA5B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2" y="1490790"/>
            <a:ext cx="11500757" cy="4372981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defRPr sz="1600"/>
            </a:lvl1pPr>
            <a:lvl2pPr marL="685800" indent="-228600">
              <a:lnSpc>
                <a:spcPct val="100000"/>
              </a:lnSpc>
              <a:buFont typeface="Raleway" panose="020B0503030101060003" pitchFamily="34" charset="0"/>
              <a:buChar char="–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7962-F6E3-1D48-9721-44CED0E6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257" y="6446579"/>
            <a:ext cx="409122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64AAFE-FC82-FA4D-BB8E-6913473277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4F4E6FF6-F736-49F5-B649-71DCA0E81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302078" y="5993637"/>
            <a:ext cx="874022" cy="727542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ED36518B-E4BC-41C6-858D-D01D16EC2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22627" y="6492746"/>
            <a:ext cx="9506630" cy="138499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Source: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05D283-AC66-4A99-8E60-E5668D44F86F}"/>
              </a:ext>
            </a:extLst>
          </p:cNvPr>
          <p:cNvGrpSpPr/>
          <p:nvPr userDrawn="1"/>
        </p:nvGrpSpPr>
        <p:grpSpPr>
          <a:xfrm>
            <a:off x="0" y="6785429"/>
            <a:ext cx="12192000" cy="72571"/>
            <a:chOff x="0" y="6785429"/>
            <a:chExt cx="11959772" cy="725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0B26E2-42ED-4B79-AEF0-25C50A0A9570}"/>
                </a:ext>
              </a:extLst>
            </p:cNvPr>
            <p:cNvSpPr/>
            <p:nvPr userDrawn="1"/>
          </p:nvSpPr>
          <p:spPr>
            <a:xfrm>
              <a:off x="0" y="6785429"/>
              <a:ext cx="5979886" cy="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10BC17-7970-41EC-BB71-617429A06F33}"/>
                </a:ext>
              </a:extLst>
            </p:cNvPr>
            <p:cNvSpPr/>
            <p:nvPr userDrawn="1"/>
          </p:nvSpPr>
          <p:spPr>
            <a:xfrm>
              <a:off x="5979886" y="6785429"/>
              <a:ext cx="5979886" cy="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731FFD-9871-4F14-B01E-30694A5E2693}"/>
              </a:ext>
            </a:extLst>
          </p:cNvPr>
          <p:cNvCxnSpPr>
            <a:cxnSpLocks/>
          </p:cNvCxnSpPr>
          <p:nvPr userDrawn="1"/>
        </p:nvCxnSpPr>
        <p:spPr>
          <a:xfrm>
            <a:off x="345622" y="1264033"/>
            <a:ext cx="1150075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4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B8C50AE-9528-49AB-A94B-17BF50992C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095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B8C50AE-9528-49AB-A94B-17BF50992C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CAE64FD-BFE2-4394-9086-A6718160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257" y="6446579"/>
            <a:ext cx="409122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64AAFE-FC82-FA4D-BB8E-691347327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C5B8B6-D788-4B06-9B9D-14EB98A2ED3A}"/>
              </a:ext>
            </a:extLst>
          </p:cNvPr>
          <p:cNvSpPr/>
          <p:nvPr userDrawn="1"/>
        </p:nvSpPr>
        <p:spPr>
          <a:xfrm>
            <a:off x="0" y="0"/>
            <a:ext cx="124822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321AD-4F6A-2049-B0DA-A4779C3EB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686" y="3125890"/>
            <a:ext cx="7750628" cy="609398"/>
          </a:xfrm>
        </p:spPr>
        <p:txBody>
          <a:bodyPr vert="horz" wrap="square" lIns="0" tIns="0" rIns="0" bIns="0" anchor="t">
            <a:spAutoFit/>
          </a:bodyPr>
          <a:lstStyle>
            <a:lvl1pPr algn="l">
              <a:defRPr b="1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75A579-E285-4EED-8BED-D8CFC4FC5304}"/>
              </a:ext>
            </a:extLst>
          </p:cNvPr>
          <p:cNvSpPr/>
          <p:nvPr userDrawn="1"/>
        </p:nvSpPr>
        <p:spPr>
          <a:xfrm>
            <a:off x="638629" y="2806475"/>
            <a:ext cx="1248228" cy="12482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E654BDB-B1AE-4D8B-8B9C-9EE532222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728" y="3098191"/>
            <a:ext cx="444032" cy="66479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83320C6-C095-45E1-B744-8B95CA42E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9602913" y="384880"/>
            <a:ext cx="2077912" cy="17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9E991164-D5EC-4AC4-BCD7-CE501E32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7129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9E991164-D5EC-4AC4-BCD7-CE501E32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C19AAD8F-20A6-452C-8B60-4005FE6870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69647-0DE3-4C00-B736-9F5E72CC1418}"/>
              </a:ext>
            </a:extLst>
          </p:cNvPr>
          <p:cNvSpPr/>
          <p:nvPr userDrawn="1"/>
        </p:nvSpPr>
        <p:spPr>
          <a:xfrm>
            <a:off x="0" y="2356409"/>
            <a:ext cx="5664200" cy="2220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EA4FE-8065-E848-8966-CBC64086946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0136" y="2912451"/>
            <a:ext cx="4925783" cy="1107996"/>
          </a:xfrm>
        </p:spPr>
        <p:txBody>
          <a:bodyPr vert="horz" wrap="square" lIns="0" tIns="0" rIns="0" bIns="0" anchor="ctr">
            <a:sp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4F7706-AA11-46B1-8568-BB825947D043}"/>
              </a:ext>
            </a:extLst>
          </p:cNvPr>
          <p:cNvSpPr/>
          <p:nvPr userDrawn="1"/>
        </p:nvSpPr>
        <p:spPr>
          <a:xfrm>
            <a:off x="0" y="2356409"/>
            <a:ext cx="145143" cy="22200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8036CC2-4D32-4823-95B3-6CB9152B7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9602913" y="384880"/>
            <a:ext cx="2077912" cy="17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9E991164-D5EC-4AC4-BCD7-CE501E32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557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9E991164-D5EC-4AC4-BCD7-CE501E32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C19AAD8F-20A6-452C-8B60-4005FE6870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AE6ABA-D110-4087-B081-CB001C08B9E2}"/>
              </a:ext>
            </a:extLst>
          </p:cNvPr>
          <p:cNvSpPr/>
          <p:nvPr userDrawn="1"/>
        </p:nvSpPr>
        <p:spPr>
          <a:xfrm rot="10800000" flipV="1">
            <a:off x="0" y="3406140"/>
            <a:ext cx="12192000" cy="82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A252A10-306D-4155-B6FA-DE495FBA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5350605" y="677379"/>
            <a:ext cx="1563362" cy="13013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9647-0DE3-4C00-B736-9F5E72CC1418}"/>
              </a:ext>
            </a:extLst>
          </p:cNvPr>
          <p:cNvSpPr/>
          <p:nvPr userDrawn="1"/>
        </p:nvSpPr>
        <p:spPr>
          <a:xfrm>
            <a:off x="1375229" y="2109666"/>
            <a:ext cx="9514114" cy="3420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EA4FE-8065-E848-8966-CBC6408694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683658" y="2388709"/>
            <a:ext cx="8897256" cy="553998"/>
          </a:xfrm>
        </p:spPr>
        <p:txBody>
          <a:bodyPr vert="horz" wrap="square" lIns="0" tIns="0" rIns="0" bIns="0" anchor="ctr">
            <a:sp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18942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9E991164-D5EC-4AC4-BCD7-CE501E327F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6496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9E991164-D5EC-4AC4-BCD7-CE501E327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8A61999-75DC-49BA-8725-7311359C7306}"/>
              </a:ext>
            </a:extLst>
          </p:cNvPr>
          <p:cNvSpPr/>
          <p:nvPr userDrawn="1"/>
        </p:nvSpPr>
        <p:spPr>
          <a:xfrm flipH="1">
            <a:off x="11277600" y="5854700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EA4FE-8065-E848-8966-CBC640869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211" y="2870908"/>
            <a:ext cx="5892800" cy="1329595"/>
          </a:xfrm>
        </p:spPr>
        <p:txBody>
          <a:bodyPr vert="horz" wrap="square" lIns="0" tIns="0" rIns="0" bIns="0" anchor="t">
            <a:sp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A252A10-306D-4155-B6FA-DE495FBA6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3" r="16203"/>
          <a:stretch/>
        </p:blipFill>
        <p:spPr>
          <a:xfrm>
            <a:off x="1507211" y="927828"/>
            <a:ext cx="2077912" cy="1729670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9D991CD-1688-434C-BCE6-0686FE2D986A}"/>
              </a:ext>
            </a:extLst>
          </p:cNvPr>
          <p:cNvSpPr/>
          <p:nvPr userDrawn="1"/>
        </p:nvSpPr>
        <p:spPr>
          <a:xfrm flipH="1">
            <a:off x="11277600" y="5943600"/>
            <a:ext cx="914400" cy="914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92129D-4155-4FC2-8953-950B35903C73}"/>
              </a:ext>
            </a:extLst>
          </p:cNvPr>
          <p:cNvCxnSpPr>
            <a:cxnSpLocks/>
          </p:cNvCxnSpPr>
          <p:nvPr userDrawn="1"/>
        </p:nvCxnSpPr>
        <p:spPr>
          <a:xfrm>
            <a:off x="584200" y="0"/>
            <a:ext cx="0" cy="6858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D3E1C3A-A627-49BE-80D8-1FD41362AAD4}"/>
              </a:ext>
            </a:extLst>
          </p:cNvPr>
          <p:cNvSpPr/>
          <p:nvPr userDrawn="1"/>
        </p:nvSpPr>
        <p:spPr>
          <a:xfrm rot="5400000">
            <a:off x="317499" y="2133169"/>
            <a:ext cx="791030" cy="257628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36CE356-62D4-4546-9654-4D5E645A7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941884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81" imgH="381" progId="TCLayout.ActiveDocument.1">
                  <p:embed/>
                </p:oleObj>
              </mc:Choice>
              <mc:Fallback>
                <p:oleObj name="think-cell Slide" r:id="rId13" imgW="381" imgH="3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36CE356-62D4-4546-9654-4D5E645A7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E197E-D518-1E45-B592-3743C8F9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490A-1EB5-5842-8FD3-01BC75B65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78F2-2490-1844-B54B-961B5CD66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86A58-D5CA-1B49-B359-A7A85E34A2AD}" type="datetimeFigureOut"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15863-B623-3C41-BE21-8F61B92B9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4EE9-5A5C-DB48-A533-66AD4A15B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AAFE-FC82-FA4D-BB8E-6913473277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50" r:id="rId4"/>
    <p:sldLayoutId id="2147483662" r:id="rId5"/>
    <p:sldLayoutId id="2147483654" r:id="rId6"/>
    <p:sldLayoutId id="2147483663" r:id="rId7"/>
    <p:sldLayoutId id="2147483664" r:id="rId8"/>
    <p:sldLayoutId id="2147483665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A4747F7-9E33-4A64-B940-BBF7A5BA6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684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A4747F7-9E33-4A64-B940-BBF7A5BA6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41B9CB2-C138-4046-AFD6-7CEAF2554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5" y="3170870"/>
            <a:ext cx="7383084" cy="553998"/>
          </a:xfrm>
        </p:spPr>
        <p:txBody>
          <a:bodyPr vert="horz"/>
          <a:lstStyle/>
          <a:p>
            <a:r>
              <a:rPr lang="en-US" sz="4000" dirty="0"/>
              <a:t>Zero-fare Study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87B282-3B49-4733-BDB5-A6606B9A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485" y="4198923"/>
            <a:ext cx="5892800" cy="682238"/>
          </a:xfrm>
        </p:spPr>
        <p:txBody>
          <a:bodyPr/>
          <a:lstStyle/>
          <a:p>
            <a:r>
              <a:rPr lang="en-US" dirty="0"/>
              <a:t>GMT Board of Commissioners</a:t>
            </a:r>
          </a:p>
          <a:p>
            <a:r>
              <a:rPr lang="en-US" dirty="0"/>
              <a:t>January 17, 2023</a:t>
            </a:r>
          </a:p>
        </p:txBody>
      </p:sp>
    </p:spTree>
    <p:extLst>
      <p:ext uri="{BB962C8B-B14F-4D97-AF65-F5344CB8AC3E}">
        <p14:creationId xmlns:p14="http://schemas.microsoft.com/office/powerpoint/2010/main" val="247087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EDC1-4A6E-E3D6-82C6-DA916BC0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 for GMT Urban Local Routes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2D4422-B5F9-4ABA-E556-42EFF522C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712752"/>
              </p:ext>
            </p:extLst>
          </p:nvPr>
        </p:nvGraphicFramePr>
        <p:xfrm>
          <a:off x="345622" y="965771"/>
          <a:ext cx="10997048" cy="4911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136">
                  <a:extLst>
                    <a:ext uri="{9D8B030D-6E8A-4147-A177-3AD203B41FA5}">
                      <a16:colId xmlns:a16="http://schemas.microsoft.com/office/drawing/2014/main" val="2422292095"/>
                    </a:ext>
                  </a:extLst>
                </a:gridCol>
                <a:gridCol w="1352606">
                  <a:extLst>
                    <a:ext uri="{9D8B030D-6E8A-4147-A177-3AD203B41FA5}">
                      <a16:colId xmlns:a16="http://schemas.microsoft.com/office/drawing/2014/main" val="2145827667"/>
                    </a:ext>
                  </a:extLst>
                </a:gridCol>
                <a:gridCol w="1352606">
                  <a:extLst>
                    <a:ext uri="{9D8B030D-6E8A-4147-A177-3AD203B41FA5}">
                      <a16:colId xmlns:a16="http://schemas.microsoft.com/office/drawing/2014/main" val="3643305539"/>
                    </a:ext>
                  </a:extLst>
                </a:gridCol>
                <a:gridCol w="1352606">
                  <a:extLst>
                    <a:ext uri="{9D8B030D-6E8A-4147-A177-3AD203B41FA5}">
                      <a16:colId xmlns:a16="http://schemas.microsoft.com/office/drawing/2014/main" val="2200392052"/>
                    </a:ext>
                  </a:extLst>
                </a:gridCol>
                <a:gridCol w="1352606">
                  <a:extLst>
                    <a:ext uri="{9D8B030D-6E8A-4147-A177-3AD203B41FA5}">
                      <a16:colId xmlns:a16="http://schemas.microsoft.com/office/drawing/2014/main" val="2179103541"/>
                    </a:ext>
                  </a:extLst>
                </a:gridCol>
                <a:gridCol w="1352606">
                  <a:extLst>
                    <a:ext uri="{9D8B030D-6E8A-4147-A177-3AD203B41FA5}">
                      <a16:colId xmlns:a16="http://schemas.microsoft.com/office/drawing/2014/main" val="2236154885"/>
                    </a:ext>
                  </a:extLst>
                </a:gridCol>
                <a:gridCol w="1388882">
                  <a:extLst>
                    <a:ext uri="{9D8B030D-6E8A-4147-A177-3AD203B41FA5}">
                      <a16:colId xmlns:a16="http://schemas.microsoft.com/office/drawing/2014/main" val="3574957117"/>
                    </a:ext>
                  </a:extLst>
                </a:gridCol>
              </a:tblGrid>
              <a:tr h="684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Route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FY22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Actual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FY23 Projected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FY24 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 Fare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FY24 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With Fare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Lost 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Riders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Foregone Revenue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4302369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City Loop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47,465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$51,000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9155278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Airport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69,501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$93,000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9519837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Essex Junction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369,906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439,000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$384,000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6098501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Neighborhood Specials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41,406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28487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North Avenue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228,747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$214,000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2768661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Pine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79,414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$91,000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5705190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Riverside/Winooski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147,222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194,000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$149,000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7184624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Shelburne Road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248,459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211,000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$201,000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1310099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Williston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400,511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490,000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416,000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$396,000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8745863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Williston/Essex Center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27,168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4454039"/>
                  </a:ext>
                </a:extLst>
              </a:tr>
              <a:tr h="4212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1,659,799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2,053,000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1,723,000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$1,628,000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901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76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EA75-CC2A-5A96-45E1-7A484D87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 for GMT Urban Commuter Routes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D718C0-75AB-181A-7762-38608335E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984875"/>
              </p:ext>
            </p:extLst>
          </p:nvPr>
        </p:nvGraphicFramePr>
        <p:xfrm>
          <a:off x="345622" y="1376737"/>
          <a:ext cx="10894306" cy="3991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555">
                  <a:extLst>
                    <a:ext uri="{9D8B030D-6E8A-4147-A177-3AD203B41FA5}">
                      <a16:colId xmlns:a16="http://schemas.microsoft.com/office/drawing/2014/main" val="378224292"/>
                    </a:ext>
                  </a:extLst>
                </a:gridCol>
                <a:gridCol w="1339969">
                  <a:extLst>
                    <a:ext uri="{9D8B030D-6E8A-4147-A177-3AD203B41FA5}">
                      <a16:colId xmlns:a16="http://schemas.microsoft.com/office/drawing/2014/main" val="1921202022"/>
                    </a:ext>
                  </a:extLst>
                </a:gridCol>
                <a:gridCol w="1339969">
                  <a:extLst>
                    <a:ext uri="{9D8B030D-6E8A-4147-A177-3AD203B41FA5}">
                      <a16:colId xmlns:a16="http://schemas.microsoft.com/office/drawing/2014/main" val="2615599497"/>
                    </a:ext>
                  </a:extLst>
                </a:gridCol>
                <a:gridCol w="1339969">
                  <a:extLst>
                    <a:ext uri="{9D8B030D-6E8A-4147-A177-3AD203B41FA5}">
                      <a16:colId xmlns:a16="http://schemas.microsoft.com/office/drawing/2014/main" val="3581623760"/>
                    </a:ext>
                  </a:extLst>
                </a:gridCol>
                <a:gridCol w="1339969">
                  <a:extLst>
                    <a:ext uri="{9D8B030D-6E8A-4147-A177-3AD203B41FA5}">
                      <a16:colId xmlns:a16="http://schemas.microsoft.com/office/drawing/2014/main" val="3615999087"/>
                    </a:ext>
                  </a:extLst>
                </a:gridCol>
                <a:gridCol w="1339969">
                  <a:extLst>
                    <a:ext uri="{9D8B030D-6E8A-4147-A177-3AD203B41FA5}">
                      <a16:colId xmlns:a16="http://schemas.microsoft.com/office/drawing/2014/main" val="1678969565"/>
                    </a:ext>
                  </a:extLst>
                </a:gridCol>
                <a:gridCol w="1375906">
                  <a:extLst>
                    <a:ext uri="{9D8B030D-6E8A-4147-A177-3AD203B41FA5}">
                      <a16:colId xmlns:a16="http://schemas.microsoft.com/office/drawing/2014/main" val="2289975779"/>
                    </a:ext>
                  </a:extLst>
                </a:gridCol>
              </a:tblGrid>
              <a:tr h="63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Route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FY22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Actual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FY23 Projected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FY24 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 Fare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FY24 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With Fare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Lost 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Riders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Foregone Revenue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379029"/>
                  </a:ext>
                </a:extLst>
              </a:tr>
              <a:tr h="55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116 Commuter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1,782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2,600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2,700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7003530"/>
                  </a:ext>
                </a:extLst>
              </a:tr>
              <a:tr h="55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Jeffersonville Commuter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5,729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$14,000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0476636"/>
                  </a:ext>
                </a:extLst>
              </a:tr>
              <a:tr h="55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Milton Commuter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11,390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$23,000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5971973"/>
                  </a:ext>
                </a:extLst>
              </a:tr>
              <a:tr h="55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Montpelier LINK Express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39,603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$205,000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2522054"/>
                  </a:ext>
                </a:extLst>
              </a:tr>
              <a:tr h="55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St. Albans LINK Express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7,172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$46,000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0274322"/>
                  </a:ext>
                </a:extLst>
              </a:tr>
              <a:tr h="5590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65,676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98,600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101,700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64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8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C1F6-C161-DE25-B4A8-CB9E84F1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Costs of Fare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D03F-8651-2E23-9E98-35ABFF47C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GMT estimates annual urban cost of $36,000 exclusive of staff time</a:t>
            </a:r>
          </a:p>
          <a:p>
            <a:r>
              <a:rPr lang="en-US"/>
              <a:t>Rural providers collectively (MVRTD, SEVT, TVT, GMCN, GMT) estimate annual cost of $150,000 (29% of total revenue collected in FY19)</a:t>
            </a:r>
          </a:p>
          <a:p>
            <a:r>
              <a:rPr lang="en-US"/>
              <a:t>Most providers indicated no near-term capital cost (adequate fareboxes available), but SEVT estimates $37,000 near-term cost</a:t>
            </a:r>
          </a:p>
          <a:p>
            <a:r>
              <a:rPr lang="en-US"/>
              <a:t>Impacts on revenue</a:t>
            </a:r>
          </a:p>
          <a:p>
            <a:pPr lvl="1"/>
            <a:r>
              <a:rPr lang="en-US"/>
              <a:t>GMT Urban net revenue of $1.88 million</a:t>
            </a:r>
          </a:p>
          <a:p>
            <a:pPr lvl="1"/>
            <a:r>
              <a:rPr lang="en-US"/>
              <a:t>Rural net revenue of $303,000</a:t>
            </a:r>
          </a:p>
        </p:txBody>
      </p:sp>
    </p:spTree>
    <p:extLst>
      <p:ext uri="{BB962C8B-B14F-4D97-AF65-F5344CB8AC3E}">
        <p14:creationId xmlns:p14="http://schemas.microsoft.com/office/powerpoint/2010/main" val="224396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DAC9-970A-D526-1952-CD4378C9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per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DD81-701C-9030-7471-C1F3670F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rural areas, $303,000 in net lost fare revenue results in 145,000 more trips</a:t>
            </a:r>
          </a:p>
          <a:p>
            <a:pPr lvl="1"/>
            <a:r>
              <a:rPr lang="en-US"/>
              <a:t>Effective cost per trip of $2.09</a:t>
            </a:r>
          </a:p>
          <a:p>
            <a:pPr lvl="1"/>
            <a:r>
              <a:rPr lang="en-US"/>
              <a:t>Compares very favorably to cost of service for any route in Vermont, even urban routes</a:t>
            </a:r>
          </a:p>
          <a:p>
            <a:r>
              <a:rPr lang="en-US"/>
              <a:t>In the urban area, $1.88 million in net lost fare revenue results in 340,000 more trips</a:t>
            </a:r>
          </a:p>
          <a:p>
            <a:pPr lvl="1"/>
            <a:r>
              <a:rPr lang="en-US"/>
              <a:t>Effective cost per trip of $5.55</a:t>
            </a:r>
          </a:p>
          <a:p>
            <a:pPr lvl="1"/>
            <a:r>
              <a:rPr lang="en-US"/>
              <a:t>Similar to the average cost per trip for urban routes</a:t>
            </a:r>
          </a:p>
        </p:txBody>
      </p:sp>
    </p:spTree>
    <p:extLst>
      <p:ext uri="{BB962C8B-B14F-4D97-AF65-F5344CB8AC3E}">
        <p14:creationId xmlns:p14="http://schemas.microsoft.com/office/powerpoint/2010/main" val="133925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EC96-A5FD-5F26-C04C-5C6C21F9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 and NEMT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3E81-8D36-B4D8-5725-2FA16480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ADA ridership low outside of Chittenden County and still below FY20</a:t>
            </a:r>
          </a:p>
          <a:p>
            <a:r>
              <a:rPr lang="en-US"/>
              <a:t>ADA trips in Chittenden have surged; nearly back to pre-pandemic levels</a:t>
            </a:r>
          </a:p>
          <a:p>
            <a:pPr lvl="1"/>
            <a:r>
              <a:rPr lang="en-US"/>
              <a:t>Lack of $3 fare likely resulting in more trips</a:t>
            </a:r>
          </a:p>
          <a:p>
            <a:pPr lvl="1"/>
            <a:r>
              <a:rPr lang="en-US"/>
              <a:t>Fewer riders had other travel options</a:t>
            </a:r>
          </a:p>
          <a:p>
            <a:r>
              <a:rPr lang="en-US"/>
              <a:t>FY24 foregone fare revenue for SSTA would be about $140,000</a:t>
            </a:r>
          </a:p>
          <a:p>
            <a:r>
              <a:rPr lang="en-US"/>
              <a:t>Total for others (MVRTD and SEVT) likely around $6,000</a:t>
            </a:r>
          </a:p>
          <a:p>
            <a:r>
              <a:rPr lang="en-US"/>
              <a:t>Lack of fare is contributing factor to loss of NEMT “members”</a:t>
            </a:r>
          </a:p>
          <a:p>
            <a:pPr lvl="1"/>
            <a:r>
              <a:rPr lang="en-US"/>
              <a:t>Medicaid recipient who accomplishes all trips by (fare-free) bus will drop off roster after 52 weeks</a:t>
            </a:r>
          </a:p>
          <a:p>
            <a:pPr lvl="1"/>
            <a:r>
              <a:rPr lang="en-US"/>
              <a:t>Drop in membership figures causing financial stress for VPTA contract</a:t>
            </a:r>
          </a:p>
        </p:txBody>
      </p:sp>
    </p:spTree>
    <p:extLst>
      <p:ext uri="{BB962C8B-B14F-4D97-AF65-F5344CB8AC3E}">
        <p14:creationId xmlns:p14="http://schemas.microsoft.com/office/powerpoint/2010/main" val="349891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6FCA-FE60-5085-B06C-38ED1F53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20F1-3FA0-5B2A-CC8A-F9F68D921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Strong case for continuing zero-fare service outside of the urban area</a:t>
            </a:r>
          </a:p>
          <a:p>
            <a:pPr lvl="1"/>
            <a:r>
              <a:rPr lang="en-US"/>
              <a:t>Very low cost per trip</a:t>
            </a:r>
          </a:p>
          <a:p>
            <a:pPr lvl="1"/>
            <a:r>
              <a:rPr lang="en-US"/>
              <a:t>Impact on NEMT finances can be mitigated through higher PMPW rate </a:t>
            </a:r>
          </a:p>
          <a:p>
            <a:r>
              <a:rPr lang="en-US"/>
              <a:t>Less justification for zero-fare service in Chittenden County</a:t>
            </a:r>
          </a:p>
          <a:p>
            <a:pPr lvl="1"/>
            <a:r>
              <a:rPr lang="en-US"/>
              <a:t>Very large budget hole to fill ($1.9 million for fixed routes)</a:t>
            </a:r>
          </a:p>
          <a:p>
            <a:pPr lvl="1"/>
            <a:r>
              <a:rPr lang="en-US"/>
              <a:t>Cost per trip is much higher, similar to urban average cost per trip</a:t>
            </a:r>
          </a:p>
          <a:p>
            <a:pPr lvl="1"/>
            <a:r>
              <a:rPr lang="en-US"/>
              <a:t>ADA implications are significant</a:t>
            </a:r>
          </a:p>
          <a:p>
            <a:pPr lvl="2"/>
            <a:r>
              <a:rPr lang="en-US"/>
              <a:t>Additional lost revenue</a:t>
            </a:r>
          </a:p>
          <a:p>
            <a:pPr lvl="2"/>
            <a:r>
              <a:rPr lang="en-US"/>
              <a:t>Increased demand (at $40 per trip)</a:t>
            </a:r>
          </a:p>
          <a:p>
            <a:r>
              <a:rPr lang="en-US"/>
              <a:t>Rural microtransit should be exempted from zero-fare policy</a:t>
            </a:r>
          </a:p>
          <a:p>
            <a:pPr lvl="1"/>
            <a:r>
              <a:rPr lang="en-US"/>
              <a:t>Fare is only effective tool to reduce no-shows and late cancellations</a:t>
            </a:r>
          </a:p>
        </p:txBody>
      </p:sp>
    </p:spTree>
    <p:extLst>
      <p:ext uri="{BB962C8B-B14F-4D97-AF65-F5344CB8AC3E}">
        <p14:creationId xmlns:p14="http://schemas.microsoft.com/office/powerpoint/2010/main" val="158249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D30C461-9525-4EDE-A0E0-183EAA865D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0944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D30C461-9525-4EDE-A0E0-183EAA865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D17432-0889-5049-B7E4-D950B948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2" y="297806"/>
            <a:ext cx="11500757" cy="443198"/>
          </a:xfrm>
        </p:spPr>
        <p:txBody>
          <a:bodyPr vert="horz"/>
          <a:lstStyle/>
          <a:p>
            <a:r>
              <a:rPr lang="en-US" dirty="0"/>
              <a:t>Zero-Fare Study Scope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D7A9C-0BF3-4629-81B1-630DB43C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2" y="948524"/>
            <a:ext cx="11500757" cy="4483625"/>
          </a:xfrm>
        </p:spPr>
        <p:txBody>
          <a:bodyPr/>
          <a:lstStyle/>
          <a:p>
            <a:r>
              <a:rPr lang="en-US"/>
              <a:t>Assess impacts of extending zero-fare policy through SFY 2024</a:t>
            </a:r>
          </a:p>
          <a:p>
            <a:r>
              <a:rPr lang="en-US"/>
              <a:t>Study ridership trends from FY20 through Q1 FY23</a:t>
            </a:r>
          </a:p>
          <a:p>
            <a:pPr lvl="1"/>
            <a:r>
              <a:rPr lang="en-US" dirty="0"/>
              <a:t>By county</a:t>
            </a:r>
          </a:p>
          <a:p>
            <a:pPr lvl="1"/>
            <a:r>
              <a:rPr lang="en-US" dirty="0"/>
              <a:t>By type of service</a:t>
            </a:r>
          </a:p>
          <a:p>
            <a:r>
              <a:rPr lang="en-US" dirty="0"/>
              <a:t>Forecast ridership and revenue impacts</a:t>
            </a:r>
          </a:p>
          <a:p>
            <a:r>
              <a:rPr lang="en-US" dirty="0"/>
              <a:t>Consider impacts on ADA and NEMT service and finances</a:t>
            </a:r>
          </a:p>
        </p:txBody>
      </p:sp>
    </p:spTree>
    <p:extLst>
      <p:ext uri="{BB962C8B-B14F-4D97-AF65-F5344CB8AC3E}">
        <p14:creationId xmlns:p14="http://schemas.microsoft.com/office/powerpoint/2010/main" val="180347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7474-45FA-F1B4-87C9-D131A228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Ridership by County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727493-5A13-1EA8-3EC8-2981C782F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709162"/>
              </p:ext>
            </p:extLst>
          </p:nvPr>
        </p:nvGraphicFramePr>
        <p:xfrm>
          <a:off x="346076" y="947738"/>
          <a:ext cx="5006760" cy="491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EDA59C-479B-6E8A-E39B-819F67FBD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468594"/>
              </p:ext>
            </p:extLst>
          </p:nvPr>
        </p:nvGraphicFramePr>
        <p:xfrm>
          <a:off x="5445124" y="947739"/>
          <a:ext cx="6400800" cy="491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62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DD5B-B747-2F4D-A6E5-4AF2E68F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Ridership by Type of Service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D185EE-B030-6E2E-B4AA-4BF0CECB5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32279"/>
              </p:ext>
            </p:extLst>
          </p:nvPr>
        </p:nvGraphicFramePr>
        <p:xfrm>
          <a:off x="346075" y="947738"/>
          <a:ext cx="11499850" cy="505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7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4949-42E6-67E3-9F1D-D89E6ED8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Quarterly Ridership Index for Local and Commuter Routes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83FD12-8CC5-3DC8-8AE1-F632E3CB8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82067"/>
              </p:ext>
            </p:extLst>
          </p:nvPr>
        </p:nvGraphicFramePr>
        <p:xfrm>
          <a:off x="346075" y="947738"/>
          <a:ext cx="11499850" cy="491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42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E89C-8D50-06FF-5563-5222716F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Quarterly Index by Route Class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04C9838-1959-85E4-83B5-5A6B70D36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300207"/>
              </p:ext>
            </p:extLst>
          </p:nvPr>
        </p:nvGraphicFramePr>
        <p:xfrm>
          <a:off x="346075" y="947738"/>
          <a:ext cx="11499850" cy="494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42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9AC8-1F90-F91B-FF4F-3A208187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Forecasting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A78C-BC09-C3BC-D33A-514A19F6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2" y="948524"/>
            <a:ext cx="11500757" cy="5020761"/>
          </a:xfrm>
        </p:spPr>
        <p:txBody>
          <a:bodyPr/>
          <a:lstStyle/>
          <a:p>
            <a:r>
              <a:rPr lang="en-US"/>
              <a:t>Exclusions</a:t>
            </a:r>
          </a:p>
          <a:p>
            <a:pPr lvl="1"/>
            <a:r>
              <a:rPr lang="en-US"/>
              <a:t>All demand response (E&amp;D, NEMT) other than MyRide by GMT</a:t>
            </a:r>
          </a:p>
          <a:p>
            <a:pPr lvl="1"/>
            <a:r>
              <a:rPr lang="en-US"/>
              <a:t>All Tourism services (all fare free)</a:t>
            </a:r>
          </a:p>
          <a:p>
            <a:r>
              <a:rPr lang="en-US"/>
              <a:t>Forecast FY23 ridership based on Q1 results</a:t>
            </a:r>
          </a:p>
          <a:p>
            <a:pPr lvl="1"/>
            <a:r>
              <a:rPr lang="en-US"/>
              <a:t>Compare Q1 of FY23 to Q1 of FY22</a:t>
            </a:r>
          </a:p>
          <a:p>
            <a:pPr lvl="1"/>
            <a:r>
              <a:rPr lang="en-US"/>
              <a:t>Extrapolate results to other quarters</a:t>
            </a:r>
          </a:p>
          <a:p>
            <a:r>
              <a:rPr lang="en-US"/>
              <a:t>Forecast FY24 ridership based on FY23 forecast</a:t>
            </a:r>
          </a:p>
          <a:p>
            <a:pPr lvl="1"/>
            <a:r>
              <a:rPr lang="en-US"/>
              <a:t>Divide routes into fare-free and former fare</a:t>
            </a:r>
          </a:p>
          <a:p>
            <a:pPr lvl="1"/>
            <a:r>
              <a:rPr lang="en-US"/>
              <a:t>Compare ridership level to pre-pandemic</a:t>
            </a:r>
          </a:p>
          <a:p>
            <a:pPr lvl="1"/>
            <a:r>
              <a:rPr lang="en-US"/>
              <a:t>Apply variable growth rates</a:t>
            </a:r>
          </a:p>
          <a:p>
            <a:pPr lvl="2"/>
            <a:r>
              <a:rPr lang="en-US"/>
              <a:t>Higher growth rates for routes that were still well below pre-pandemic levels</a:t>
            </a:r>
          </a:p>
          <a:p>
            <a:pPr lvl="2"/>
            <a:r>
              <a:rPr lang="en-US"/>
              <a:t>Greater losses from reimposition of fares on routes with faster growth</a:t>
            </a:r>
          </a:p>
        </p:txBody>
      </p:sp>
    </p:spTree>
    <p:extLst>
      <p:ext uri="{BB962C8B-B14F-4D97-AF65-F5344CB8AC3E}">
        <p14:creationId xmlns:p14="http://schemas.microsoft.com/office/powerpoint/2010/main" val="183967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BE65-E99B-9AE5-1EAC-284F2C48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Ridership Forecasts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C3F0AD-FE4F-2F93-5DAC-4DF1ED27B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649239"/>
              </p:ext>
            </p:extLst>
          </p:nvPr>
        </p:nvGraphicFramePr>
        <p:xfrm>
          <a:off x="842480" y="1109608"/>
          <a:ext cx="10736494" cy="4356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35632270"/>
                    </a:ext>
                  </a:extLst>
                </a:gridCol>
                <a:gridCol w="1265166">
                  <a:extLst>
                    <a:ext uri="{9D8B030D-6E8A-4147-A177-3AD203B41FA5}">
                      <a16:colId xmlns:a16="http://schemas.microsoft.com/office/drawing/2014/main" val="3515917936"/>
                    </a:ext>
                  </a:extLst>
                </a:gridCol>
                <a:gridCol w="1603120">
                  <a:extLst>
                    <a:ext uri="{9D8B030D-6E8A-4147-A177-3AD203B41FA5}">
                      <a16:colId xmlns:a16="http://schemas.microsoft.com/office/drawing/2014/main" val="4162955567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3708146653"/>
                    </a:ext>
                  </a:extLst>
                </a:gridCol>
                <a:gridCol w="1763772">
                  <a:extLst>
                    <a:ext uri="{9D8B030D-6E8A-4147-A177-3AD203B41FA5}">
                      <a16:colId xmlns:a16="http://schemas.microsoft.com/office/drawing/2014/main" val="4266323157"/>
                    </a:ext>
                  </a:extLst>
                </a:gridCol>
                <a:gridCol w="1917636">
                  <a:extLst>
                    <a:ext uri="{9D8B030D-6E8A-4147-A177-3AD203B41FA5}">
                      <a16:colId xmlns:a16="http://schemas.microsoft.com/office/drawing/2014/main" val="1530911335"/>
                    </a:ext>
                  </a:extLst>
                </a:gridCol>
              </a:tblGrid>
              <a:tr h="717758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Agency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FY22 Actual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FY23 Forecast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FY24 with fares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FY24 without fares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Ridership loss from fares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196719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(always fare free)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136,177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153,000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172,000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172,000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-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330775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GMCN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73,013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108,000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103,000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115,000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(13,000)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764904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GMT-Rural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140,775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164,000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159,000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183,000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(25,000)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533796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GMT-Urban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1,725,475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2,018,000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1,826,000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2,167,000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(340,000)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997781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MVRTD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299,465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368,000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366,000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405,000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(39,000)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035490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RCT (always fare free)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50,289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59,000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67,000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67,000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-  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270265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SEVT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194,405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301,000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267,000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320,000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(53,000)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583198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TVT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99,637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119,000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127,000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142,000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(15,000)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838903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Statewide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2,719,236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3,288,000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3,086,000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3,571,000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(485,000)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338156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Statewide Non-Urban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993,761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1,271,000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1,260,000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1,405,000 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 (145,000)</a:t>
                      </a:r>
                      <a:endParaRPr lang="en-US" sz="1800"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37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7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2C7A-8E24-9DCD-59CC-DFE1C4EF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Foregone Fare Revenue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18BB15-4EB8-4B6F-8826-6B60439E0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477895"/>
              </p:ext>
            </p:extLst>
          </p:nvPr>
        </p:nvGraphicFramePr>
        <p:xfrm>
          <a:off x="825356" y="1109607"/>
          <a:ext cx="5157627" cy="442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312">
                  <a:extLst>
                    <a:ext uri="{9D8B030D-6E8A-4147-A177-3AD203B41FA5}">
                      <a16:colId xmlns:a16="http://schemas.microsoft.com/office/drawing/2014/main" val="1336704175"/>
                    </a:ext>
                  </a:extLst>
                </a:gridCol>
                <a:gridCol w="2085315">
                  <a:extLst>
                    <a:ext uri="{9D8B030D-6E8A-4147-A177-3AD203B41FA5}">
                      <a16:colId xmlns:a16="http://schemas.microsoft.com/office/drawing/2014/main" val="1790843905"/>
                    </a:ext>
                  </a:extLst>
                </a:gridCol>
              </a:tblGrid>
              <a:tr h="673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Agency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FY24 Fare Revenue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777487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AT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4934259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GMCN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$34,000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198102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GMT-Rural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$117,000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017823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GMT-Urban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$1,920,000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640051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MVRTD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$131,000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979764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RCT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289241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SEVT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$108,000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548450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TVT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$63,000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972854"/>
                  </a:ext>
                </a:extLst>
              </a:tr>
              <a:tr h="37661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Statewide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$2,371,000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89348"/>
                  </a:ext>
                </a:extLst>
              </a:tr>
              <a:tr h="36465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Statewide Non-Urban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$453,000</a:t>
                      </a:r>
                      <a:endParaRPr lang="en-US" sz="1800"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828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55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E7E6E6"/>
      </a:dk2>
      <a:lt2>
        <a:srgbClr val="7F7F7F"/>
      </a:lt2>
      <a:accent1>
        <a:srgbClr val="3B9345"/>
      </a:accent1>
      <a:accent2>
        <a:srgbClr val="231F20"/>
      </a:accent2>
      <a:accent3>
        <a:srgbClr val="D9D9D9"/>
      </a:accent3>
      <a:accent4>
        <a:srgbClr val="7F7F7F"/>
      </a:accent4>
      <a:accent5>
        <a:srgbClr val="595959"/>
      </a:accent5>
      <a:accent6>
        <a:srgbClr val="000000"/>
      </a:accent6>
      <a:hlink>
        <a:srgbClr val="0563C1"/>
      </a:hlink>
      <a:folHlink>
        <a:srgbClr val="954F72"/>
      </a:folHlink>
    </a:clrScheme>
    <a:fontScheme name="Custom 34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C slides" id="{A74561ED-1714-A945-A672-645729DBF7DC}" vid="{33651DD7-AA6F-7D48-82DD-C89F0E97E7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3259</TotalTime>
  <Words>928</Words>
  <Application>Microsoft Macintosh PowerPoint</Application>
  <PresentationFormat>Widescreen</PresentationFormat>
  <Paragraphs>304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Raleway</vt:lpstr>
      <vt:lpstr>Office Theme</vt:lpstr>
      <vt:lpstr>think-cell Slide</vt:lpstr>
      <vt:lpstr>Zero-fare Study </vt:lpstr>
      <vt:lpstr>Zero-Fare Study Scope</vt:lpstr>
      <vt:lpstr>Ridership by County</vt:lpstr>
      <vt:lpstr>Ridership by Type of Service</vt:lpstr>
      <vt:lpstr>Quarterly Ridership Index for Local and Commuter Routes</vt:lpstr>
      <vt:lpstr>Quarterly Index by Route Class</vt:lpstr>
      <vt:lpstr>Forecasting Process</vt:lpstr>
      <vt:lpstr>Ridership Forecasts</vt:lpstr>
      <vt:lpstr>Foregone Fare Revenue</vt:lpstr>
      <vt:lpstr>Detail for GMT Urban Local Routes</vt:lpstr>
      <vt:lpstr>Detail for GMT Urban Commuter Routes</vt:lpstr>
      <vt:lpstr>Costs of Fare Collection</vt:lpstr>
      <vt:lpstr>Cost per Trip</vt:lpstr>
      <vt:lpstr>ADA and NEMT Impacts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Zero-fare Study and Route Performance Report</dc:title>
  <dc:creator>smf@steadmanhill.com</dc:creator>
  <cp:lastModifiedBy>smf@steadmanhill.com</cp:lastModifiedBy>
  <cp:revision>24</cp:revision>
  <dcterms:created xsi:type="dcterms:W3CDTF">2022-12-12T13:35:49Z</dcterms:created>
  <dcterms:modified xsi:type="dcterms:W3CDTF">2023-01-16T17:54:40Z</dcterms:modified>
</cp:coreProperties>
</file>