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sldIdLst>
    <p:sldId id="261" r:id="rId2"/>
    <p:sldId id="300" r:id="rId3"/>
    <p:sldId id="264" r:id="rId4"/>
    <p:sldId id="294" r:id="rId5"/>
    <p:sldId id="301" r:id="rId6"/>
    <p:sldId id="307" r:id="rId7"/>
    <p:sldId id="308" r:id="rId8"/>
    <p:sldId id="309" r:id="rId9"/>
    <p:sldId id="270" r:id="rId10"/>
    <p:sldId id="290" r:id="rId11"/>
    <p:sldId id="295" r:id="rId12"/>
    <p:sldId id="310" r:id="rId13"/>
    <p:sldId id="302" r:id="rId14"/>
    <p:sldId id="296" r:id="rId15"/>
    <p:sldId id="297" r:id="rId16"/>
    <p:sldId id="303" r:id="rId17"/>
    <p:sldId id="306" r:id="rId18"/>
    <p:sldId id="304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28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E10FC94-8973-4645-9F6A-58A8D8B2B922}">
          <p14:sldIdLst>
            <p14:sldId id="261"/>
            <p14:sldId id="300"/>
            <p14:sldId id="264"/>
            <p14:sldId id="294"/>
            <p14:sldId id="301"/>
            <p14:sldId id="307"/>
            <p14:sldId id="308"/>
            <p14:sldId id="309"/>
            <p14:sldId id="270"/>
            <p14:sldId id="290"/>
            <p14:sldId id="295"/>
            <p14:sldId id="310"/>
            <p14:sldId id="302"/>
            <p14:sldId id="296"/>
            <p14:sldId id="297"/>
            <p14:sldId id="303"/>
            <p14:sldId id="306"/>
            <p14:sldId id="304"/>
            <p14:sldId id="311"/>
            <p14:sldId id="312"/>
            <p14:sldId id="313"/>
            <p14:sldId id="314"/>
            <p14:sldId id="315"/>
            <p14:sldId id="316"/>
            <p14:sldId id="317"/>
            <p14:sldId id="28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F0CC"/>
    <a:srgbClr val="8BC5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44" autoAdjust="0"/>
    <p:restoredTop sz="93823"/>
  </p:normalViewPr>
  <p:slideViewPr>
    <p:cSldViewPr snapToGrid="0">
      <p:cViewPr varScale="1">
        <p:scale>
          <a:sx n="76" d="100"/>
          <a:sy n="76" d="100"/>
        </p:scale>
        <p:origin x="200" y="29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cdamiani\Downloads\Urban%20VRH%20Historica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ccta-srv3\users\nfoss\Board%20Relations\Public%20Meeting\FY24\Financial%20Cliff\Backup\Charts%20-%20Grants%20-%20NF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>
                <a:latin typeface="Century Gothic" panose="020B0502020202020204" pitchFamily="34" charset="0"/>
              </a:rPr>
              <a:t>GMT</a:t>
            </a:r>
            <a:r>
              <a:rPr lang="en-US" sz="2400" baseline="0" dirty="0">
                <a:latin typeface="Century Gothic" panose="020B0502020202020204" pitchFamily="34" charset="0"/>
              </a:rPr>
              <a:t> Vehicle Revenue Hour by Service Category</a:t>
            </a:r>
            <a:endParaRPr lang="en-US" sz="2400" dirty="0">
              <a:latin typeface="Century Gothic" panose="020B0502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'Sheet1 (2)'!$B$31</c:f>
              <c:strCache>
                <c:ptCount val="1"/>
                <c:pt idx="0">
                  <c:v>Local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'Sheet1 (2)'!$C$1:$P$1</c:f>
              <c:strCache>
                <c:ptCount val="14"/>
                <c:pt idx="0">
                  <c:v>FY 10</c:v>
                </c:pt>
                <c:pt idx="1">
                  <c:v>FY 11</c:v>
                </c:pt>
                <c:pt idx="2">
                  <c:v>FY 12</c:v>
                </c:pt>
                <c:pt idx="3">
                  <c:v>FY 13</c:v>
                </c:pt>
                <c:pt idx="4">
                  <c:v>FY 14</c:v>
                </c:pt>
                <c:pt idx="5">
                  <c:v>FY 15</c:v>
                </c:pt>
                <c:pt idx="6">
                  <c:v>FY 16</c:v>
                </c:pt>
                <c:pt idx="7">
                  <c:v>FY 17</c:v>
                </c:pt>
                <c:pt idx="8">
                  <c:v>FY 18</c:v>
                </c:pt>
                <c:pt idx="9">
                  <c:v>FY 19</c:v>
                </c:pt>
                <c:pt idx="10">
                  <c:v>FY 20</c:v>
                </c:pt>
                <c:pt idx="11">
                  <c:v>FY 21</c:v>
                </c:pt>
                <c:pt idx="12">
                  <c:v>FY 22</c:v>
                </c:pt>
                <c:pt idx="13">
                  <c:v>FY 23</c:v>
                </c:pt>
              </c:strCache>
            </c:strRef>
          </c:cat>
          <c:val>
            <c:numRef>
              <c:f>'Sheet1 (2)'!$C$31:$P$31</c:f>
              <c:numCache>
                <c:formatCode>_(* #,##0_);_(* \(#,##0\);_(* "-"??_);_(@_)</c:formatCode>
                <c:ptCount val="14"/>
                <c:pt idx="0">
                  <c:v>76337.360000000015</c:v>
                </c:pt>
                <c:pt idx="1">
                  <c:v>86884.836666666684</c:v>
                </c:pt>
                <c:pt idx="2">
                  <c:v>92225.321669136451</c:v>
                </c:pt>
                <c:pt idx="3">
                  <c:v>91834.130000028308</c:v>
                </c:pt>
                <c:pt idx="4">
                  <c:v>87112.5</c:v>
                </c:pt>
                <c:pt idx="5">
                  <c:v>92105.713333333435</c:v>
                </c:pt>
                <c:pt idx="6">
                  <c:v>93514.586666666641</c:v>
                </c:pt>
                <c:pt idx="7">
                  <c:v>92399.149999993271</c:v>
                </c:pt>
                <c:pt idx="8">
                  <c:v>90470.423333333325</c:v>
                </c:pt>
                <c:pt idx="9">
                  <c:v>94738.233333333337</c:v>
                </c:pt>
                <c:pt idx="10">
                  <c:v>113227.16666666669</c:v>
                </c:pt>
                <c:pt idx="11">
                  <c:v>88677.383333333317</c:v>
                </c:pt>
                <c:pt idx="12">
                  <c:v>92263.749999999985</c:v>
                </c:pt>
                <c:pt idx="13">
                  <c:v>90633.96666666666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A35-FF48-B3B5-3583F59E49F8}"/>
            </c:ext>
          </c:extLst>
        </c:ser>
        <c:ser>
          <c:idx val="1"/>
          <c:order val="1"/>
          <c:tx>
            <c:strRef>
              <c:f>'Sheet1 (2)'!$B$32</c:f>
              <c:strCache>
                <c:ptCount val="1"/>
                <c:pt idx="0">
                  <c:v>Commuter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'Sheet1 (2)'!$C$1:$P$1</c:f>
              <c:strCache>
                <c:ptCount val="14"/>
                <c:pt idx="0">
                  <c:v>FY 10</c:v>
                </c:pt>
                <c:pt idx="1">
                  <c:v>FY 11</c:v>
                </c:pt>
                <c:pt idx="2">
                  <c:v>FY 12</c:v>
                </c:pt>
                <c:pt idx="3">
                  <c:v>FY 13</c:v>
                </c:pt>
                <c:pt idx="4">
                  <c:v>FY 14</c:v>
                </c:pt>
                <c:pt idx="5">
                  <c:v>FY 15</c:v>
                </c:pt>
                <c:pt idx="6">
                  <c:v>FY 16</c:v>
                </c:pt>
                <c:pt idx="7">
                  <c:v>FY 17</c:v>
                </c:pt>
                <c:pt idx="8">
                  <c:v>FY 18</c:v>
                </c:pt>
                <c:pt idx="9">
                  <c:v>FY 19</c:v>
                </c:pt>
                <c:pt idx="10">
                  <c:v>FY 20</c:v>
                </c:pt>
                <c:pt idx="11">
                  <c:v>FY 21</c:v>
                </c:pt>
                <c:pt idx="12">
                  <c:v>FY 22</c:v>
                </c:pt>
                <c:pt idx="13">
                  <c:v>FY 23</c:v>
                </c:pt>
              </c:strCache>
            </c:strRef>
          </c:cat>
          <c:val>
            <c:numRef>
              <c:f>'Sheet1 (2)'!$C$32:$P$32</c:f>
              <c:numCache>
                <c:formatCode>_(* #,##0_);_(* \(#,##0\);_(* "-"??_);_(@_)</c:formatCode>
                <c:ptCount val="14"/>
                <c:pt idx="0">
                  <c:v>898.8666666666669</c:v>
                </c:pt>
                <c:pt idx="1">
                  <c:v>2457.7666666666673</c:v>
                </c:pt>
                <c:pt idx="2">
                  <c:v>2745.3312499999993</c:v>
                </c:pt>
                <c:pt idx="3">
                  <c:v>3319.2583333333328</c:v>
                </c:pt>
                <c:pt idx="4">
                  <c:v>4841</c:v>
                </c:pt>
                <c:pt idx="5">
                  <c:v>6295</c:v>
                </c:pt>
                <c:pt idx="6">
                  <c:v>6382.5333333333347</c:v>
                </c:pt>
                <c:pt idx="7">
                  <c:v>6437.0333333333347</c:v>
                </c:pt>
                <c:pt idx="8">
                  <c:v>6245.2666666666673</c:v>
                </c:pt>
                <c:pt idx="9">
                  <c:v>6609.8666666666668</c:v>
                </c:pt>
                <c:pt idx="10">
                  <c:v>5176.1499999999996</c:v>
                </c:pt>
                <c:pt idx="11">
                  <c:v>3797.333333333333</c:v>
                </c:pt>
                <c:pt idx="12">
                  <c:v>5084.0166666666664</c:v>
                </c:pt>
                <c:pt idx="13">
                  <c:v>5776.3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A35-FF48-B3B5-3583F59E49F8}"/>
            </c:ext>
          </c:extLst>
        </c:ser>
        <c:ser>
          <c:idx val="2"/>
          <c:order val="2"/>
          <c:tx>
            <c:strRef>
              <c:f>'Sheet1 (2)'!$B$33</c:f>
              <c:strCache>
                <c:ptCount val="1"/>
                <c:pt idx="0">
                  <c:v>LINK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'Sheet1 (2)'!$C$1:$P$1</c:f>
              <c:strCache>
                <c:ptCount val="14"/>
                <c:pt idx="0">
                  <c:v>FY 10</c:v>
                </c:pt>
                <c:pt idx="1">
                  <c:v>FY 11</c:v>
                </c:pt>
                <c:pt idx="2">
                  <c:v>FY 12</c:v>
                </c:pt>
                <c:pt idx="3">
                  <c:v>FY 13</c:v>
                </c:pt>
                <c:pt idx="4">
                  <c:v>FY 14</c:v>
                </c:pt>
                <c:pt idx="5">
                  <c:v>FY 15</c:v>
                </c:pt>
                <c:pt idx="6">
                  <c:v>FY 16</c:v>
                </c:pt>
                <c:pt idx="7">
                  <c:v>FY 17</c:v>
                </c:pt>
                <c:pt idx="8">
                  <c:v>FY 18</c:v>
                </c:pt>
                <c:pt idx="9">
                  <c:v>FY 19</c:v>
                </c:pt>
                <c:pt idx="10">
                  <c:v>FY 20</c:v>
                </c:pt>
                <c:pt idx="11">
                  <c:v>FY 21</c:v>
                </c:pt>
                <c:pt idx="12">
                  <c:v>FY 22</c:v>
                </c:pt>
                <c:pt idx="13">
                  <c:v>FY 23</c:v>
                </c:pt>
              </c:strCache>
            </c:strRef>
          </c:cat>
          <c:val>
            <c:numRef>
              <c:f>'Sheet1 (2)'!$C$33:$P$33</c:f>
              <c:numCache>
                <c:formatCode>_(* #,##0_);_(* \(#,##0\);_(* "-"??_);_(@_)</c:formatCode>
                <c:ptCount val="14"/>
                <c:pt idx="0">
                  <c:v>9577.4166666666679</c:v>
                </c:pt>
                <c:pt idx="1">
                  <c:v>9584.3833333333332</c:v>
                </c:pt>
                <c:pt idx="2">
                  <c:v>11565.583333333332</c:v>
                </c:pt>
                <c:pt idx="3">
                  <c:v>11409.491666666665</c:v>
                </c:pt>
                <c:pt idx="4">
                  <c:v>11093</c:v>
                </c:pt>
                <c:pt idx="5">
                  <c:v>10872</c:v>
                </c:pt>
                <c:pt idx="6">
                  <c:v>12163</c:v>
                </c:pt>
                <c:pt idx="7">
                  <c:v>12679.149999999998</c:v>
                </c:pt>
                <c:pt idx="8">
                  <c:v>12433.300000000001</c:v>
                </c:pt>
                <c:pt idx="9">
                  <c:v>12834.850000000002</c:v>
                </c:pt>
                <c:pt idx="10">
                  <c:v>12200</c:v>
                </c:pt>
                <c:pt idx="11">
                  <c:v>7980.2333333333336</c:v>
                </c:pt>
                <c:pt idx="12">
                  <c:v>8014.9499999999989</c:v>
                </c:pt>
                <c:pt idx="13">
                  <c:v>8174.5333333333328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A35-FF48-B3B5-3583F59E49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70577408"/>
        <c:axId val="370580032"/>
      </c:lineChart>
      <c:catAx>
        <c:axId val="370577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370580032"/>
        <c:crosses val="autoZero"/>
        <c:auto val="1"/>
        <c:lblAlgn val="ctr"/>
        <c:lblOffset val="100"/>
        <c:noMultiLvlLbl val="0"/>
      </c:catAx>
      <c:valAx>
        <c:axId val="370580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370577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cap="all" spc="0" baseline="0">
                <a:gradFill>
                  <a:gsLst>
                    <a:gs pos="0">
                      <a:schemeClr val="dk1">
                        <a:lumMod val="50000"/>
                        <a:lumOff val="50000"/>
                      </a:schemeClr>
                    </a:gs>
                    <a:gs pos="100000">
                      <a:schemeClr val="dk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pPr>
            <a:r>
              <a:rPr lang="en-US"/>
              <a:t>Urban Transit Rate</a:t>
            </a:r>
          </a:p>
          <a:p>
            <a:pPr>
              <a:defRPr/>
            </a:pPr>
            <a:r>
              <a:rPr lang="en-US"/>
              <a:t>per Scheduled Driver Pay Hour</a:t>
            </a:r>
          </a:p>
          <a:p>
            <a:pPr>
              <a:defRPr/>
            </a:pP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cap="all" spc="0" baseline="0">
              <a:gradFill>
                <a:gsLst>
                  <a:gs pos="0">
                    <a:schemeClr val="dk1">
                      <a:lumMod val="50000"/>
                      <a:lumOff val="50000"/>
                    </a:schemeClr>
                  </a:gs>
                  <a:gs pos="100000">
                    <a:schemeClr val="dk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19050" cap="rnd" cmpd="sng" algn="ctr">
              <a:solidFill>
                <a:schemeClr val="accent2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Sheet2!$B$3:$B$16</c:f>
              <c:strCache>
                <c:ptCount val="14"/>
                <c:pt idx="0">
                  <c:v>FY11</c:v>
                </c:pt>
                <c:pt idx="1">
                  <c:v>FY12</c:v>
                </c:pt>
                <c:pt idx="2">
                  <c:v>FY13</c:v>
                </c:pt>
                <c:pt idx="3">
                  <c:v>FY14</c:v>
                </c:pt>
                <c:pt idx="4">
                  <c:v>FY15</c:v>
                </c:pt>
                <c:pt idx="5">
                  <c:v>FY16</c:v>
                </c:pt>
                <c:pt idx="6">
                  <c:v>FY17</c:v>
                </c:pt>
                <c:pt idx="7">
                  <c:v>FY18</c:v>
                </c:pt>
                <c:pt idx="8">
                  <c:v>FY19</c:v>
                </c:pt>
                <c:pt idx="9">
                  <c:v>FY20</c:v>
                </c:pt>
                <c:pt idx="10">
                  <c:v>FY21</c:v>
                </c:pt>
                <c:pt idx="11">
                  <c:v>FY22</c:v>
                </c:pt>
                <c:pt idx="12">
                  <c:v>FY23</c:v>
                </c:pt>
                <c:pt idx="13">
                  <c:v>FY24 YTD</c:v>
                </c:pt>
              </c:strCache>
            </c:strRef>
          </c:cat>
          <c:val>
            <c:numRef>
              <c:f>Sheet2!$C$3:$C$16</c:f>
              <c:numCache>
                <c:formatCode>_("$"* #,##0.00_);_("$"* \(#,##0.00\);_("$"* "-"??_);_(@_)</c:formatCode>
                <c:ptCount val="14"/>
                <c:pt idx="0">
                  <c:v>72.55</c:v>
                </c:pt>
                <c:pt idx="1">
                  <c:v>68.47</c:v>
                </c:pt>
                <c:pt idx="2">
                  <c:v>75.102714105663225</c:v>
                </c:pt>
                <c:pt idx="3">
                  <c:v>77.22</c:v>
                </c:pt>
                <c:pt idx="4">
                  <c:v>76.59</c:v>
                </c:pt>
                <c:pt idx="5">
                  <c:v>75.043470158814458</c:v>
                </c:pt>
                <c:pt idx="6">
                  <c:v>77.944991276242405</c:v>
                </c:pt>
                <c:pt idx="7">
                  <c:v>87</c:v>
                </c:pt>
                <c:pt idx="8">
                  <c:v>83.813906300046298</c:v>
                </c:pt>
                <c:pt idx="9">
                  <c:v>81.537254057742715</c:v>
                </c:pt>
                <c:pt idx="10">
                  <c:v>87.793198003404953</c:v>
                </c:pt>
                <c:pt idx="11">
                  <c:v>106.76964653373599</c:v>
                </c:pt>
                <c:pt idx="12">
                  <c:v>114.79585064370364</c:v>
                </c:pt>
                <c:pt idx="13">
                  <c:v>127.78882191168975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D95-FD4E-8430-60DE7C241FC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98445839"/>
        <c:axId val="198451119"/>
      </c:lineChart>
      <c:catAx>
        <c:axId val="1984458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451119"/>
        <c:crosses val="autoZero"/>
        <c:auto val="1"/>
        <c:lblAlgn val="ctr"/>
        <c:lblOffset val="100"/>
        <c:noMultiLvlLbl val="0"/>
      </c:catAx>
      <c:valAx>
        <c:axId val="198451119"/>
        <c:scaling>
          <c:orientation val="minMax"/>
        </c:scaling>
        <c:delete val="1"/>
        <c:axPos val="l"/>
        <c:numFmt formatCode="_(&quot;$&quot;* #,##0.00_);_(&quot;$&quot;* \(#,##0.00\);_(&quot;$&quot;* &quot;-&quot;??_);_(@_)" sourceLinked="1"/>
        <c:majorTickMark val="none"/>
        <c:minorTickMark val="none"/>
        <c:tickLblPos val="nextTo"/>
        <c:crossAx val="1984458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3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cs:styleClr val="auto"/>
    </cs:fontRef>
    <cs:spPr/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 w="9575">
        <a:solidFill>
          <a:schemeClr val="lt1">
            <a:lumMod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 cmpd="sng" algn="ctr">
        <a:solidFill>
          <a:schemeClr val="phClr">
            <a:shade val="95000"/>
            <a:satMod val="105000"/>
          </a:schemeClr>
        </a:solidFill>
        <a:round/>
      </a:ln>
    </cs:spPr>
  </cs:dataPointLine>
  <cs:dataPointMarker>
    <cs:lnRef idx="0"/>
    <cs:fillRef idx="0"/>
    <cs:effectRef idx="0"/>
    <cs:fontRef idx="minor">
      <a:schemeClr val="dk1"/>
    </cs:fontRef>
    <cs:spPr>
      <a:solidFill>
        <a:schemeClr val="lt1"/>
      </a:solidFill>
    </cs:spPr>
  </cs:dataPointMarker>
  <cs:dataPointMarkerLayout symbol="circle" size="17"/>
  <cs:dataPointWireframe>
    <cs:lnRef idx="0">
      <cs:styleClr val="auto"/>
    </cs:lnRef>
    <cs:fillRef idx="1"/>
    <cs:effectRef idx="0"/>
    <cs:fontRef idx="minor">
      <a:schemeClr val="dk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/>
    </cs:fontRef>
    <cs:defRPr sz="1440" b="0" kern="1200" cap="all" spc="0" baseline="0">
      <a:gradFill>
        <a:gsLst>
          <a:gs pos="0">
            <a:schemeClr val="dk1">
              <a:lumMod val="50000"/>
              <a:lumOff val="50000"/>
            </a:schemeClr>
          </a:gs>
          <a:gs pos="100000">
            <a:schemeClr val="dk1">
              <a:lumMod val="85000"/>
              <a:lumOff val="15000"/>
            </a:schemeClr>
          </a:gs>
        </a:gsLst>
        <a:lin ang="5400000" scaled="0"/>
      </a:gradFill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53C5E2-53F8-4751-966A-4D1BBA9B5A1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1A665E4-02BC-4EE2-8A02-55D92D0F5196}">
      <dgm:prSet/>
      <dgm:spPr/>
      <dgm:t>
        <a:bodyPr/>
        <a:lstStyle/>
        <a:p>
          <a:r>
            <a:rPr lang="en-US" dirty="0"/>
            <a:t>Operating expense growth and low fare growth has lowered farebox recovery rates</a:t>
          </a:r>
        </a:p>
      </dgm:t>
    </dgm:pt>
    <dgm:pt modelId="{A5881497-09BE-49F7-8AEC-40123DB33BE1}" type="parTrans" cxnId="{89562A19-022B-499F-8382-AE145E85A7BF}">
      <dgm:prSet/>
      <dgm:spPr/>
      <dgm:t>
        <a:bodyPr/>
        <a:lstStyle/>
        <a:p>
          <a:endParaRPr lang="en-US"/>
        </a:p>
      </dgm:t>
    </dgm:pt>
    <dgm:pt modelId="{91D962C7-C2DE-466F-8E71-876B75B60382}" type="sibTrans" cxnId="{89562A19-022B-499F-8382-AE145E85A7BF}">
      <dgm:prSet/>
      <dgm:spPr/>
      <dgm:t>
        <a:bodyPr/>
        <a:lstStyle/>
        <a:p>
          <a:endParaRPr lang="en-US"/>
        </a:p>
      </dgm:t>
    </dgm:pt>
    <dgm:pt modelId="{0BF9561A-9483-4A63-ACCC-72EFD5A05082}">
      <dgm:prSet/>
      <dgm:spPr/>
      <dgm:t>
        <a:bodyPr/>
        <a:lstStyle/>
        <a:p>
          <a:r>
            <a:rPr lang="en-US" dirty="0"/>
            <a:t>Fare-free during the pandemic has added pressure to federal funds</a:t>
          </a:r>
        </a:p>
      </dgm:t>
    </dgm:pt>
    <dgm:pt modelId="{6899C87A-E747-4D3F-90CD-B37FE9257A57}" type="parTrans" cxnId="{C2B6053C-DB4B-4FBC-9D8F-581130B9DD53}">
      <dgm:prSet/>
      <dgm:spPr/>
      <dgm:t>
        <a:bodyPr/>
        <a:lstStyle/>
        <a:p>
          <a:endParaRPr lang="en-US"/>
        </a:p>
      </dgm:t>
    </dgm:pt>
    <dgm:pt modelId="{75C19863-56EB-4E64-AFC6-47A7E0DC2E78}" type="sibTrans" cxnId="{C2B6053C-DB4B-4FBC-9D8F-581130B9DD53}">
      <dgm:prSet/>
      <dgm:spPr/>
      <dgm:t>
        <a:bodyPr/>
        <a:lstStyle/>
        <a:p>
          <a:endParaRPr lang="en-US"/>
        </a:p>
      </dgm:t>
    </dgm:pt>
    <dgm:pt modelId="{11F7B307-6E3D-4579-BECB-287EE94F3D43}">
      <dgm:prSet/>
      <dgm:spPr/>
      <dgm:t>
        <a:bodyPr/>
        <a:lstStyle/>
        <a:p>
          <a:r>
            <a:rPr lang="en-US"/>
            <a:t>Loss in ridership has lowered future fare growth</a:t>
          </a:r>
        </a:p>
      </dgm:t>
    </dgm:pt>
    <dgm:pt modelId="{7DA54817-75BC-4535-8998-9BF4F297505D}" type="parTrans" cxnId="{BF1C3DCD-41AF-4EBA-840D-4230DE1C86D5}">
      <dgm:prSet/>
      <dgm:spPr/>
      <dgm:t>
        <a:bodyPr/>
        <a:lstStyle/>
        <a:p>
          <a:endParaRPr lang="en-US"/>
        </a:p>
      </dgm:t>
    </dgm:pt>
    <dgm:pt modelId="{9544147F-4924-4C1E-B734-10223B9797EB}" type="sibTrans" cxnId="{BF1C3DCD-41AF-4EBA-840D-4230DE1C86D5}">
      <dgm:prSet/>
      <dgm:spPr/>
      <dgm:t>
        <a:bodyPr/>
        <a:lstStyle/>
        <a:p>
          <a:endParaRPr lang="en-US"/>
        </a:p>
      </dgm:t>
    </dgm:pt>
    <dgm:pt modelId="{3FB71E6F-01CD-4511-BF28-0613C506B21C}">
      <dgm:prSet/>
      <dgm:spPr/>
      <dgm:t>
        <a:bodyPr/>
        <a:lstStyle/>
        <a:p>
          <a:r>
            <a:rPr lang="en-US"/>
            <a:t>10% fare target may not be sustainable</a:t>
          </a:r>
        </a:p>
      </dgm:t>
    </dgm:pt>
    <dgm:pt modelId="{E0852DF8-CA84-440D-ABCF-DDA7147C7701}" type="parTrans" cxnId="{542ABED5-C95C-45B8-82FC-51FE58E36D2F}">
      <dgm:prSet/>
      <dgm:spPr/>
      <dgm:t>
        <a:bodyPr/>
        <a:lstStyle/>
        <a:p>
          <a:endParaRPr lang="en-US"/>
        </a:p>
      </dgm:t>
    </dgm:pt>
    <dgm:pt modelId="{700EA5BF-899A-4FEB-B5E6-4F48F38F7245}" type="sibTrans" cxnId="{542ABED5-C95C-45B8-82FC-51FE58E36D2F}">
      <dgm:prSet/>
      <dgm:spPr/>
      <dgm:t>
        <a:bodyPr/>
        <a:lstStyle/>
        <a:p>
          <a:endParaRPr lang="en-US"/>
        </a:p>
      </dgm:t>
    </dgm:pt>
    <dgm:pt modelId="{BD8A3981-E417-40E1-A302-531955553586}" type="pres">
      <dgm:prSet presAssocID="{B653C5E2-53F8-4751-966A-4D1BBA9B5A1B}" presName="linear" presStyleCnt="0">
        <dgm:presLayoutVars>
          <dgm:animLvl val="lvl"/>
          <dgm:resizeHandles val="exact"/>
        </dgm:presLayoutVars>
      </dgm:prSet>
      <dgm:spPr/>
    </dgm:pt>
    <dgm:pt modelId="{BCE74348-CA9F-471E-9ACD-87EABB9CE664}" type="pres">
      <dgm:prSet presAssocID="{A1A665E4-02BC-4EE2-8A02-55D92D0F519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55B0193-BE2E-4A4E-9C27-FAC811CE187F}" type="pres">
      <dgm:prSet presAssocID="{91D962C7-C2DE-466F-8E71-876B75B60382}" presName="spacer" presStyleCnt="0"/>
      <dgm:spPr/>
    </dgm:pt>
    <dgm:pt modelId="{988800CC-6F6E-427E-B1CE-3E9F0303BE0E}" type="pres">
      <dgm:prSet presAssocID="{0BF9561A-9483-4A63-ACCC-72EFD5A0508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3733365-B59C-47BD-B9DC-B8D87872D5D1}" type="pres">
      <dgm:prSet presAssocID="{75C19863-56EB-4E64-AFC6-47A7E0DC2E78}" presName="spacer" presStyleCnt="0"/>
      <dgm:spPr/>
    </dgm:pt>
    <dgm:pt modelId="{69491A0D-EC09-4333-81EE-B3D0DB4395B2}" type="pres">
      <dgm:prSet presAssocID="{11F7B307-6E3D-4579-BECB-287EE94F3D4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FBDD5C8-87E1-4023-AE72-810A8ECEB530}" type="pres">
      <dgm:prSet presAssocID="{9544147F-4924-4C1E-B734-10223B9797EB}" presName="spacer" presStyleCnt="0"/>
      <dgm:spPr/>
    </dgm:pt>
    <dgm:pt modelId="{4A17A186-AD22-4CCA-A62D-1C5516E46AD6}" type="pres">
      <dgm:prSet presAssocID="{3FB71E6F-01CD-4511-BF28-0613C506B21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9562A19-022B-499F-8382-AE145E85A7BF}" srcId="{B653C5E2-53F8-4751-966A-4D1BBA9B5A1B}" destId="{A1A665E4-02BC-4EE2-8A02-55D92D0F5196}" srcOrd="0" destOrd="0" parTransId="{A5881497-09BE-49F7-8AEC-40123DB33BE1}" sibTransId="{91D962C7-C2DE-466F-8E71-876B75B60382}"/>
    <dgm:cxn modelId="{C2B6053C-DB4B-4FBC-9D8F-581130B9DD53}" srcId="{B653C5E2-53F8-4751-966A-4D1BBA9B5A1B}" destId="{0BF9561A-9483-4A63-ACCC-72EFD5A05082}" srcOrd="1" destOrd="0" parTransId="{6899C87A-E747-4D3F-90CD-B37FE9257A57}" sibTransId="{75C19863-56EB-4E64-AFC6-47A7E0DC2E78}"/>
    <dgm:cxn modelId="{13655A40-EBFE-43FA-85ED-A812045DCBDC}" type="presOf" srcId="{3FB71E6F-01CD-4511-BF28-0613C506B21C}" destId="{4A17A186-AD22-4CCA-A62D-1C5516E46AD6}" srcOrd="0" destOrd="0" presId="urn:microsoft.com/office/officeart/2005/8/layout/vList2"/>
    <dgm:cxn modelId="{69D3488C-F94D-451F-979C-C6D3D16C0901}" type="presOf" srcId="{A1A665E4-02BC-4EE2-8A02-55D92D0F5196}" destId="{BCE74348-CA9F-471E-9ACD-87EABB9CE664}" srcOrd="0" destOrd="0" presId="urn:microsoft.com/office/officeart/2005/8/layout/vList2"/>
    <dgm:cxn modelId="{2F542FBC-57C2-42D2-8955-59F048B0CB33}" type="presOf" srcId="{11F7B307-6E3D-4579-BECB-287EE94F3D43}" destId="{69491A0D-EC09-4333-81EE-B3D0DB4395B2}" srcOrd="0" destOrd="0" presId="urn:microsoft.com/office/officeart/2005/8/layout/vList2"/>
    <dgm:cxn modelId="{2B7622C3-F83F-47CA-B541-03ACC20DF070}" type="presOf" srcId="{B653C5E2-53F8-4751-966A-4D1BBA9B5A1B}" destId="{BD8A3981-E417-40E1-A302-531955553586}" srcOrd="0" destOrd="0" presId="urn:microsoft.com/office/officeart/2005/8/layout/vList2"/>
    <dgm:cxn modelId="{BF1C3DCD-41AF-4EBA-840D-4230DE1C86D5}" srcId="{B653C5E2-53F8-4751-966A-4D1BBA9B5A1B}" destId="{11F7B307-6E3D-4579-BECB-287EE94F3D43}" srcOrd="2" destOrd="0" parTransId="{7DA54817-75BC-4535-8998-9BF4F297505D}" sibTransId="{9544147F-4924-4C1E-B734-10223B9797EB}"/>
    <dgm:cxn modelId="{542ABED5-C95C-45B8-82FC-51FE58E36D2F}" srcId="{B653C5E2-53F8-4751-966A-4D1BBA9B5A1B}" destId="{3FB71E6F-01CD-4511-BF28-0613C506B21C}" srcOrd="3" destOrd="0" parTransId="{E0852DF8-CA84-440D-ABCF-DDA7147C7701}" sibTransId="{700EA5BF-899A-4FEB-B5E6-4F48F38F7245}"/>
    <dgm:cxn modelId="{6428DCF8-478D-4B93-850C-29CA44A25AE8}" type="presOf" srcId="{0BF9561A-9483-4A63-ACCC-72EFD5A05082}" destId="{988800CC-6F6E-427E-B1CE-3E9F0303BE0E}" srcOrd="0" destOrd="0" presId="urn:microsoft.com/office/officeart/2005/8/layout/vList2"/>
    <dgm:cxn modelId="{42290F82-A3A8-41B0-8D6D-1A13BC39D614}" type="presParOf" srcId="{BD8A3981-E417-40E1-A302-531955553586}" destId="{BCE74348-CA9F-471E-9ACD-87EABB9CE664}" srcOrd="0" destOrd="0" presId="urn:microsoft.com/office/officeart/2005/8/layout/vList2"/>
    <dgm:cxn modelId="{C989C4D6-E128-4736-85DF-854FC8C538D7}" type="presParOf" srcId="{BD8A3981-E417-40E1-A302-531955553586}" destId="{F55B0193-BE2E-4A4E-9C27-FAC811CE187F}" srcOrd="1" destOrd="0" presId="urn:microsoft.com/office/officeart/2005/8/layout/vList2"/>
    <dgm:cxn modelId="{542E54DF-187C-4671-AC22-9B87832416EE}" type="presParOf" srcId="{BD8A3981-E417-40E1-A302-531955553586}" destId="{988800CC-6F6E-427E-B1CE-3E9F0303BE0E}" srcOrd="2" destOrd="0" presId="urn:microsoft.com/office/officeart/2005/8/layout/vList2"/>
    <dgm:cxn modelId="{F45816E4-0930-4501-8BB5-21005BBAF3AB}" type="presParOf" srcId="{BD8A3981-E417-40E1-A302-531955553586}" destId="{B3733365-B59C-47BD-B9DC-B8D87872D5D1}" srcOrd="3" destOrd="0" presId="urn:microsoft.com/office/officeart/2005/8/layout/vList2"/>
    <dgm:cxn modelId="{96507481-08E0-4715-8ABC-284D58902351}" type="presParOf" srcId="{BD8A3981-E417-40E1-A302-531955553586}" destId="{69491A0D-EC09-4333-81EE-B3D0DB4395B2}" srcOrd="4" destOrd="0" presId="urn:microsoft.com/office/officeart/2005/8/layout/vList2"/>
    <dgm:cxn modelId="{368941DF-97BD-4695-AEBB-C373239FF2DF}" type="presParOf" srcId="{BD8A3981-E417-40E1-A302-531955553586}" destId="{3FBDD5C8-87E1-4023-AE72-810A8ECEB530}" srcOrd="5" destOrd="0" presId="urn:microsoft.com/office/officeart/2005/8/layout/vList2"/>
    <dgm:cxn modelId="{913A6389-F5C8-40F2-9EA8-FA71C5CCE49E}" type="presParOf" srcId="{BD8A3981-E417-40E1-A302-531955553586}" destId="{4A17A186-AD22-4CCA-A62D-1C5516E46AD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3906AE-A54A-4F1C-B7AB-9B190F840C7E}" type="doc">
      <dgm:prSet loTypeId="urn:microsoft.com/office/officeart/2016/7/layout/RepeatingBendingProcessNew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FFF5454-0648-49F0-BD42-1F6800796DF0}">
      <dgm:prSet/>
      <dgm:spPr/>
      <dgm:t>
        <a:bodyPr/>
        <a:lstStyle/>
        <a:p>
          <a:r>
            <a:rPr lang="en-US" b="1" i="1" dirty="0"/>
            <a:t>COVID Funds remain to support current service levels for FY25</a:t>
          </a:r>
          <a:endParaRPr lang="en-US" dirty="0"/>
        </a:p>
      </dgm:t>
    </dgm:pt>
    <dgm:pt modelId="{59A2B8D2-6905-4290-A3EC-D8B1A4B179E0}" type="parTrans" cxnId="{1AF77B45-6FCA-42F6-AE55-8D9011C5EB1F}">
      <dgm:prSet/>
      <dgm:spPr/>
      <dgm:t>
        <a:bodyPr/>
        <a:lstStyle/>
        <a:p>
          <a:endParaRPr lang="en-US"/>
        </a:p>
      </dgm:t>
    </dgm:pt>
    <dgm:pt modelId="{7063BE7F-CA55-4953-B0B4-94A610E3E811}" type="sibTrans" cxnId="{1AF77B45-6FCA-42F6-AE55-8D9011C5EB1F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360C62D1-130C-4F2D-9B95-C6177B959B94}">
      <dgm:prSet/>
      <dgm:spPr/>
      <dgm:t>
        <a:bodyPr/>
        <a:lstStyle/>
        <a:p>
          <a:r>
            <a:rPr lang="en-US" b="1" i="1"/>
            <a:t>Initial forecasts predict a $2.7M deficit in FY26 at current service levels </a:t>
          </a:r>
          <a:endParaRPr lang="en-US" dirty="0"/>
        </a:p>
      </dgm:t>
    </dgm:pt>
    <dgm:pt modelId="{6A6395E8-0D85-4EB0-8A7C-513D8099D0AF}" type="parTrans" cxnId="{D0A8F174-BEF4-495C-82E5-44538176B7FC}">
      <dgm:prSet/>
      <dgm:spPr/>
      <dgm:t>
        <a:bodyPr/>
        <a:lstStyle/>
        <a:p>
          <a:endParaRPr lang="en-US"/>
        </a:p>
      </dgm:t>
    </dgm:pt>
    <dgm:pt modelId="{5A70DF7B-7C28-4DAB-9FAC-5E101A834EFB}" type="sibTrans" cxnId="{D0A8F174-BEF4-495C-82E5-44538176B7FC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CB818892-A6E4-4B3B-97E5-9EF41378AB46}">
      <dgm:prSet/>
      <dgm:spPr/>
      <dgm:t>
        <a:bodyPr/>
        <a:lstStyle/>
        <a:p>
          <a:r>
            <a:rPr lang="en-US"/>
            <a:t>If new revenues are not identified, service levels could need to be reduced by as much as 29%</a:t>
          </a:r>
          <a:endParaRPr lang="en-US" dirty="0"/>
        </a:p>
      </dgm:t>
    </dgm:pt>
    <dgm:pt modelId="{F6E0E4D6-DFBB-4779-AB3A-67287A17ACC7}" type="parTrans" cxnId="{87BD3B72-FB21-4FDF-A500-4EACB61EA03C}">
      <dgm:prSet/>
      <dgm:spPr/>
      <dgm:t>
        <a:bodyPr/>
        <a:lstStyle/>
        <a:p>
          <a:endParaRPr lang="en-US"/>
        </a:p>
      </dgm:t>
    </dgm:pt>
    <dgm:pt modelId="{B2F1F8F8-53ED-459E-895D-E008A033D4EC}" type="sibTrans" cxnId="{87BD3B72-FB21-4FDF-A500-4EACB61EA03C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09394D86-0BA1-41B0-834E-D37C5F818B00}">
      <dgm:prSet/>
      <dgm:spPr/>
      <dgm:t>
        <a:bodyPr/>
        <a:lstStyle/>
        <a:p>
          <a:r>
            <a:rPr lang="en-US"/>
            <a:t>GMT needs a sustainable funding model to ensure the viability of transit in Chittenden County </a:t>
          </a:r>
          <a:endParaRPr lang="en-US" dirty="0"/>
        </a:p>
      </dgm:t>
    </dgm:pt>
    <dgm:pt modelId="{EF398171-92D1-463F-85A2-25D2769E81CF}" type="parTrans" cxnId="{A6D7D6CF-23D9-412C-997C-E02C0A79748A}">
      <dgm:prSet/>
      <dgm:spPr/>
      <dgm:t>
        <a:bodyPr/>
        <a:lstStyle/>
        <a:p>
          <a:endParaRPr lang="en-US"/>
        </a:p>
      </dgm:t>
    </dgm:pt>
    <dgm:pt modelId="{73BD1CEA-A8C5-49A9-88CD-B6FC6525888C}" type="sibTrans" cxnId="{A6D7D6CF-23D9-412C-997C-E02C0A79748A}">
      <dgm:prSet phldrT="4" phldr="0"/>
      <dgm:spPr/>
      <dgm:t>
        <a:bodyPr/>
        <a:lstStyle/>
        <a:p>
          <a:endParaRPr lang="en-US"/>
        </a:p>
      </dgm:t>
    </dgm:pt>
    <dgm:pt modelId="{143E0FC8-38A4-4495-98A6-C8349B9E5885}" type="pres">
      <dgm:prSet presAssocID="{213906AE-A54A-4F1C-B7AB-9B190F840C7E}" presName="Name0" presStyleCnt="0">
        <dgm:presLayoutVars>
          <dgm:dir/>
          <dgm:resizeHandles val="exact"/>
        </dgm:presLayoutVars>
      </dgm:prSet>
      <dgm:spPr/>
    </dgm:pt>
    <dgm:pt modelId="{BE74B0FD-B66E-437C-8E18-DA13EC295F31}" type="pres">
      <dgm:prSet presAssocID="{7FFF5454-0648-49F0-BD42-1F6800796DF0}" presName="node" presStyleLbl="node1" presStyleIdx="0" presStyleCnt="4">
        <dgm:presLayoutVars>
          <dgm:bulletEnabled val="1"/>
        </dgm:presLayoutVars>
      </dgm:prSet>
      <dgm:spPr/>
    </dgm:pt>
    <dgm:pt modelId="{D0DE2663-622D-48DA-9015-08ACCD68EBE3}" type="pres">
      <dgm:prSet presAssocID="{7063BE7F-CA55-4953-B0B4-94A610E3E811}" presName="sibTrans" presStyleLbl="sibTrans1D1" presStyleIdx="0" presStyleCnt="3"/>
      <dgm:spPr/>
    </dgm:pt>
    <dgm:pt modelId="{8EE7258E-F60A-485B-826B-CC0030274899}" type="pres">
      <dgm:prSet presAssocID="{7063BE7F-CA55-4953-B0B4-94A610E3E811}" presName="connectorText" presStyleLbl="sibTrans1D1" presStyleIdx="0" presStyleCnt="3"/>
      <dgm:spPr/>
    </dgm:pt>
    <dgm:pt modelId="{97B2C19F-C41F-4DC4-97FA-561D845816E7}" type="pres">
      <dgm:prSet presAssocID="{360C62D1-130C-4F2D-9B95-C6177B959B94}" presName="node" presStyleLbl="node1" presStyleIdx="1" presStyleCnt="4">
        <dgm:presLayoutVars>
          <dgm:bulletEnabled val="1"/>
        </dgm:presLayoutVars>
      </dgm:prSet>
      <dgm:spPr/>
    </dgm:pt>
    <dgm:pt modelId="{988DA291-0D2C-460F-8975-5B0F09D51B8B}" type="pres">
      <dgm:prSet presAssocID="{5A70DF7B-7C28-4DAB-9FAC-5E101A834EFB}" presName="sibTrans" presStyleLbl="sibTrans1D1" presStyleIdx="1" presStyleCnt="3"/>
      <dgm:spPr/>
    </dgm:pt>
    <dgm:pt modelId="{B5847E40-A27F-4D9C-B300-EE8E8E27865E}" type="pres">
      <dgm:prSet presAssocID="{5A70DF7B-7C28-4DAB-9FAC-5E101A834EFB}" presName="connectorText" presStyleLbl="sibTrans1D1" presStyleIdx="1" presStyleCnt="3"/>
      <dgm:spPr/>
    </dgm:pt>
    <dgm:pt modelId="{1F5AD47E-14A3-47AE-96ED-3B91AD710CFE}" type="pres">
      <dgm:prSet presAssocID="{CB818892-A6E4-4B3B-97E5-9EF41378AB46}" presName="node" presStyleLbl="node1" presStyleIdx="2" presStyleCnt="4">
        <dgm:presLayoutVars>
          <dgm:bulletEnabled val="1"/>
        </dgm:presLayoutVars>
      </dgm:prSet>
      <dgm:spPr/>
    </dgm:pt>
    <dgm:pt modelId="{FACA8CD9-8A49-43A9-B9BF-78C4A642C4C8}" type="pres">
      <dgm:prSet presAssocID="{B2F1F8F8-53ED-459E-895D-E008A033D4EC}" presName="sibTrans" presStyleLbl="sibTrans1D1" presStyleIdx="2" presStyleCnt="3"/>
      <dgm:spPr/>
    </dgm:pt>
    <dgm:pt modelId="{B1B9FF08-EEC6-4B66-A060-19673CED5670}" type="pres">
      <dgm:prSet presAssocID="{B2F1F8F8-53ED-459E-895D-E008A033D4EC}" presName="connectorText" presStyleLbl="sibTrans1D1" presStyleIdx="2" presStyleCnt="3"/>
      <dgm:spPr/>
    </dgm:pt>
    <dgm:pt modelId="{4A320F79-72AB-4B8B-B7BF-03E1C894B432}" type="pres">
      <dgm:prSet presAssocID="{09394D86-0BA1-41B0-834E-D37C5F818B00}" presName="node" presStyleLbl="node1" presStyleIdx="3" presStyleCnt="4">
        <dgm:presLayoutVars>
          <dgm:bulletEnabled val="1"/>
        </dgm:presLayoutVars>
      </dgm:prSet>
      <dgm:spPr/>
    </dgm:pt>
  </dgm:ptLst>
  <dgm:cxnLst>
    <dgm:cxn modelId="{2E87271D-8836-4B8F-BDEC-624546B5F85B}" type="presOf" srcId="{5A70DF7B-7C28-4DAB-9FAC-5E101A834EFB}" destId="{988DA291-0D2C-460F-8975-5B0F09D51B8B}" srcOrd="0" destOrd="0" presId="urn:microsoft.com/office/officeart/2016/7/layout/RepeatingBendingProcessNew"/>
    <dgm:cxn modelId="{774D8B31-DB0E-4085-BCAD-87F0FE19272A}" type="presOf" srcId="{5A70DF7B-7C28-4DAB-9FAC-5E101A834EFB}" destId="{B5847E40-A27F-4D9C-B300-EE8E8E27865E}" srcOrd="1" destOrd="0" presId="urn:microsoft.com/office/officeart/2016/7/layout/RepeatingBendingProcessNew"/>
    <dgm:cxn modelId="{8D637932-A61D-49BB-83EC-33A0082B39C7}" type="presOf" srcId="{B2F1F8F8-53ED-459E-895D-E008A033D4EC}" destId="{FACA8CD9-8A49-43A9-B9BF-78C4A642C4C8}" srcOrd="0" destOrd="0" presId="urn:microsoft.com/office/officeart/2016/7/layout/RepeatingBendingProcessNew"/>
    <dgm:cxn modelId="{1AF77B45-6FCA-42F6-AE55-8D9011C5EB1F}" srcId="{213906AE-A54A-4F1C-B7AB-9B190F840C7E}" destId="{7FFF5454-0648-49F0-BD42-1F6800796DF0}" srcOrd="0" destOrd="0" parTransId="{59A2B8D2-6905-4290-A3EC-D8B1A4B179E0}" sibTransId="{7063BE7F-CA55-4953-B0B4-94A610E3E811}"/>
    <dgm:cxn modelId="{DE63455E-7804-4E31-B835-B1A82655647A}" type="presOf" srcId="{09394D86-0BA1-41B0-834E-D37C5F818B00}" destId="{4A320F79-72AB-4B8B-B7BF-03E1C894B432}" srcOrd="0" destOrd="0" presId="urn:microsoft.com/office/officeart/2016/7/layout/RepeatingBendingProcessNew"/>
    <dgm:cxn modelId="{87BD3B72-FB21-4FDF-A500-4EACB61EA03C}" srcId="{213906AE-A54A-4F1C-B7AB-9B190F840C7E}" destId="{CB818892-A6E4-4B3B-97E5-9EF41378AB46}" srcOrd="2" destOrd="0" parTransId="{F6E0E4D6-DFBB-4779-AB3A-67287A17ACC7}" sibTransId="{B2F1F8F8-53ED-459E-895D-E008A033D4EC}"/>
    <dgm:cxn modelId="{D0A8F174-BEF4-495C-82E5-44538176B7FC}" srcId="{213906AE-A54A-4F1C-B7AB-9B190F840C7E}" destId="{360C62D1-130C-4F2D-9B95-C6177B959B94}" srcOrd="1" destOrd="0" parTransId="{6A6395E8-0D85-4EB0-8A7C-513D8099D0AF}" sibTransId="{5A70DF7B-7C28-4DAB-9FAC-5E101A834EFB}"/>
    <dgm:cxn modelId="{5EBE1296-D83E-459C-9164-68E8798BE019}" type="presOf" srcId="{CB818892-A6E4-4B3B-97E5-9EF41378AB46}" destId="{1F5AD47E-14A3-47AE-96ED-3B91AD710CFE}" srcOrd="0" destOrd="0" presId="urn:microsoft.com/office/officeart/2016/7/layout/RepeatingBendingProcessNew"/>
    <dgm:cxn modelId="{8EBA8C99-923C-4A66-8368-7119D0D6F8BF}" type="presOf" srcId="{213906AE-A54A-4F1C-B7AB-9B190F840C7E}" destId="{143E0FC8-38A4-4495-98A6-C8349B9E5885}" srcOrd="0" destOrd="0" presId="urn:microsoft.com/office/officeart/2016/7/layout/RepeatingBendingProcessNew"/>
    <dgm:cxn modelId="{2FBD869B-7AD6-4A4A-9D4E-6B2DEB68651C}" type="presOf" srcId="{360C62D1-130C-4F2D-9B95-C6177B959B94}" destId="{97B2C19F-C41F-4DC4-97FA-561D845816E7}" srcOrd="0" destOrd="0" presId="urn:microsoft.com/office/officeart/2016/7/layout/RepeatingBendingProcessNew"/>
    <dgm:cxn modelId="{3513A4A0-EA74-486B-8208-43C044CBE2D3}" type="presOf" srcId="{7FFF5454-0648-49F0-BD42-1F6800796DF0}" destId="{BE74B0FD-B66E-437C-8E18-DA13EC295F31}" srcOrd="0" destOrd="0" presId="urn:microsoft.com/office/officeart/2016/7/layout/RepeatingBendingProcessNew"/>
    <dgm:cxn modelId="{B37568BB-35C2-4364-B4DF-CB6F9EF9AD92}" type="presOf" srcId="{7063BE7F-CA55-4953-B0B4-94A610E3E811}" destId="{D0DE2663-622D-48DA-9015-08ACCD68EBE3}" srcOrd="0" destOrd="0" presId="urn:microsoft.com/office/officeart/2016/7/layout/RepeatingBendingProcessNew"/>
    <dgm:cxn modelId="{8FF287C0-7E5C-414D-BFE5-E29B031ED214}" type="presOf" srcId="{B2F1F8F8-53ED-459E-895D-E008A033D4EC}" destId="{B1B9FF08-EEC6-4B66-A060-19673CED5670}" srcOrd="1" destOrd="0" presId="urn:microsoft.com/office/officeart/2016/7/layout/RepeatingBendingProcessNew"/>
    <dgm:cxn modelId="{A6D7D6CF-23D9-412C-997C-E02C0A79748A}" srcId="{213906AE-A54A-4F1C-B7AB-9B190F840C7E}" destId="{09394D86-0BA1-41B0-834E-D37C5F818B00}" srcOrd="3" destOrd="0" parTransId="{EF398171-92D1-463F-85A2-25D2769E81CF}" sibTransId="{73BD1CEA-A8C5-49A9-88CD-B6FC6525888C}"/>
    <dgm:cxn modelId="{3FE402EF-7489-4EDE-BA17-C548D2A4A884}" type="presOf" srcId="{7063BE7F-CA55-4953-B0B4-94A610E3E811}" destId="{8EE7258E-F60A-485B-826B-CC0030274899}" srcOrd="1" destOrd="0" presId="urn:microsoft.com/office/officeart/2016/7/layout/RepeatingBendingProcessNew"/>
    <dgm:cxn modelId="{A65549C2-11B6-426E-A2F4-ED8419348444}" type="presParOf" srcId="{143E0FC8-38A4-4495-98A6-C8349B9E5885}" destId="{BE74B0FD-B66E-437C-8E18-DA13EC295F31}" srcOrd="0" destOrd="0" presId="urn:microsoft.com/office/officeart/2016/7/layout/RepeatingBendingProcessNew"/>
    <dgm:cxn modelId="{81621977-E2BE-49A3-9010-3928C3BD82BE}" type="presParOf" srcId="{143E0FC8-38A4-4495-98A6-C8349B9E5885}" destId="{D0DE2663-622D-48DA-9015-08ACCD68EBE3}" srcOrd="1" destOrd="0" presId="urn:microsoft.com/office/officeart/2016/7/layout/RepeatingBendingProcessNew"/>
    <dgm:cxn modelId="{AEE38105-B876-42BC-85B1-9AA83D77E340}" type="presParOf" srcId="{D0DE2663-622D-48DA-9015-08ACCD68EBE3}" destId="{8EE7258E-F60A-485B-826B-CC0030274899}" srcOrd="0" destOrd="0" presId="urn:microsoft.com/office/officeart/2016/7/layout/RepeatingBendingProcessNew"/>
    <dgm:cxn modelId="{D361CC58-7625-4AF9-ABAB-AC7D3513ACA0}" type="presParOf" srcId="{143E0FC8-38A4-4495-98A6-C8349B9E5885}" destId="{97B2C19F-C41F-4DC4-97FA-561D845816E7}" srcOrd="2" destOrd="0" presId="urn:microsoft.com/office/officeart/2016/7/layout/RepeatingBendingProcessNew"/>
    <dgm:cxn modelId="{8E34FC13-E91D-426F-964B-9F6F7B910828}" type="presParOf" srcId="{143E0FC8-38A4-4495-98A6-C8349B9E5885}" destId="{988DA291-0D2C-460F-8975-5B0F09D51B8B}" srcOrd="3" destOrd="0" presId="urn:microsoft.com/office/officeart/2016/7/layout/RepeatingBendingProcessNew"/>
    <dgm:cxn modelId="{D0665A97-9F84-4627-88D8-BDFB4E914169}" type="presParOf" srcId="{988DA291-0D2C-460F-8975-5B0F09D51B8B}" destId="{B5847E40-A27F-4D9C-B300-EE8E8E27865E}" srcOrd="0" destOrd="0" presId="urn:microsoft.com/office/officeart/2016/7/layout/RepeatingBendingProcessNew"/>
    <dgm:cxn modelId="{3BA669E5-354B-412A-82C6-C0DBFAA550B8}" type="presParOf" srcId="{143E0FC8-38A4-4495-98A6-C8349B9E5885}" destId="{1F5AD47E-14A3-47AE-96ED-3B91AD710CFE}" srcOrd="4" destOrd="0" presId="urn:microsoft.com/office/officeart/2016/7/layout/RepeatingBendingProcessNew"/>
    <dgm:cxn modelId="{4E6C9FF4-2BB9-4401-A0B6-E8021A86FF98}" type="presParOf" srcId="{143E0FC8-38A4-4495-98A6-C8349B9E5885}" destId="{FACA8CD9-8A49-43A9-B9BF-78C4A642C4C8}" srcOrd="5" destOrd="0" presId="urn:microsoft.com/office/officeart/2016/7/layout/RepeatingBendingProcessNew"/>
    <dgm:cxn modelId="{C85250C4-CB6C-4EE8-A7FC-F7E338831C0F}" type="presParOf" srcId="{FACA8CD9-8A49-43A9-B9BF-78C4A642C4C8}" destId="{B1B9FF08-EEC6-4B66-A060-19673CED5670}" srcOrd="0" destOrd="0" presId="urn:microsoft.com/office/officeart/2016/7/layout/RepeatingBendingProcessNew"/>
    <dgm:cxn modelId="{07D94B0B-4887-4388-BF6A-47D07B27BB99}" type="presParOf" srcId="{143E0FC8-38A4-4495-98A6-C8349B9E5885}" destId="{4A320F79-72AB-4B8B-B7BF-03E1C894B432}" srcOrd="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E74348-CA9F-471E-9ACD-87EABB9CE664}">
      <dsp:nvSpPr>
        <dsp:cNvPr id="0" name=""/>
        <dsp:cNvSpPr/>
      </dsp:nvSpPr>
      <dsp:spPr>
        <a:xfrm>
          <a:off x="0" y="457556"/>
          <a:ext cx="2914082" cy="9348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Operating expense growth and low fare growth has lowered farebox recovery rates</a:t>
          </a:r>
        </a:p>
      </dsp:txBody>
      <dsp:txXfrm>
        <a:off x="45635" y="503191"/>
        <a:ext cx="2822812" cy="843560"/>
      </dsp:txXfrm>
    </dsp:sp>
    <dsp:sp modelId="{988800CC-6F6E-427E-B1CE-3E9F0303BE0E}">
      <dsp:nvSpPr>
        <dsp:cNvPr id="0" name=""/>
        <dsp:cNvSpPr/>
      </dsp:nvSpPr>
      <dsp:spPr>
        <a:xfrm>
          <a:off x="0" y="1441347"/>
          <a:ext cx="2914082" cy="9348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Fare-free during the pandemic has added pressure to federal funds</a:t>
          </a:r>
        </a:p>
      </dsp:txBody>
      <dsp:txXfrm>
        <a:off x="45635" y="1486982"/>
        <a:ext cx="2822812" cy="843560"/>
      </dsp:txXfrm>
    </dsp:sp>
    <dsp:sp modelId="{69491A0D-EC09-4333-81EE-B3D0DB4395B2}">
      <dsp:nvSpPr>
        <dsp:cNvPr id="0" name=""/>
        <dsp:cNvSpPr/>
      </dsp:nvSpPr>
      <dsp:spPr>
        <a:xfrm>
          <a:off x="0" y="2425136"/>
          <a:ext cx="2914082" cy="9348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Loss in ridership has lowered future fare growth</a:t>
          </a:r>
        </a:p>
      </dsp:txBody>
      <dsp:txXfrm>
        <a:off x="45635" y="2470771"/>
        <a:ext cx="2822812" cy="843560"/>
      </dsp:txXfrm>
    </dsp:sp>
    <dsp:sp modelId="{4A17A186-AD22-4CCA-A62D-1C5516E46AD6}">
      <dsp:nvSpPr>
        <dsp:cNvPr id="0" name=""/>
        <dsp:cNvSpPr/>
      </dsp:nvSpPr>
      <dsp:spPr>
        <a:xfrm>
          <a:off x="0" y="3408927"/>
          <a:ext cx="2914082" cy="9348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10% fare target may not be sustainable</a:t>
          </a:r>
        </a:p>
      </dsp:txBody>
      <dsp:txXfrm>
        <a:off x="45635" y="3454562"/>
        <a:ext cx="2822812" cy="8435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DE2663-622D-48DA-9015-08ACCD68EBE3}">
      <dsp:nvSpPr>
        <dsp:cNvPr id="0" name=""/>
        <dsp:cNvSpPr/>
      </dsp:nvSpPr>
      <dsp:spPr>
        <a:xfrm>
          <a:off x="3765573" y="714129"/>
          <a:ext cx="54995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15560" y="45719"/>
              </a:lnTo>
            </a:path>
            <a:path>
              <a:moveTo>
                <a:pt x="334392" y="45719"/>
              </a:moveTo>
              <a:lnTo>
                <a:pt x="549952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1</a:t>
          </a:r>
        </a:p>
      </dsp:txBody>
      <dsp:txXfrm>
        <a:off x="3981133" y="655259"/>
        <a:ext cx="118831" cy="209180"/>
      </dsp:txXfrm>
    </dsp:sp>
    <dsp:sp modelId="{BE74B0FD-B66E-437C-8E18-DA13EC295F31}">
      <dsp:nvSpPr>
        <dsp:cNvPr id="0" name=""/>
        <dsp:cNvSpPr/>
      </dsp:nvSpPr>
      <dsp:spPr>
        <a:xfrm>
          <a:off x="1243229" y="2606"/>
          <a:ext cx="2524143" cy="151448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3685" tIns="129829" rIns="123685" bIns="129829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/>
            <a:t>COVID Funds remain to support current service levels for FY25</a:t>
          </a:r>
          <a:endParaRPr lang="en-US" sz="1800" kern="1200" dirty="0"/>
        </a:p>
      </dsp:txBody>
      <dsp:txXfrm>
        <a:off x="1243229" y="2606"/>
        <a:ext cx="2524143" cy="1514485"/>
      </dsp:txXfrm>
    </dsp:sp>
    <dsp:sp modelId="{988DA291-0D2C-460F-8975-5B0F09D51B8B}">
      <dsp:nvSpPr>
        <dsp:cNvPr id="0" name=""/>
        <dsp:cNvSpPr/>
      </dsp:nvSpPr>
      <dsp:spPr>
        <a:xfrm>
          <a:off x="2505301" y="1515292"/>
          <a:ext cx="3104696" cy="549952"/>
        </a:xfrm>
        <a:custGeom>
          <a:avLst/>
          <a:gdLst/>
          <a:ahLst/>
          <a:cxnLst/>
          <a:rect l="0" t="0" r="0" b="0"/>
          <a:pathLst>
            <a:path>
              <a:moveTo>
                <a:pt x="3104696" y="0"/>
              </a:moveTo>
              <a:lnTo>
                <a:pt x="3104696" y="292076"/>
              </a:lnTo>
              <a:lnTo>
                <a:pt x="0" y="292076"/>
              </a:lnTo>
              <a:lnTo>
                <a:pt x="0" y="549952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2</a:t>
          </a:r>
        </a:p>
      </dsp:txBody>
      <dsp:txXfrm>
        <a:off x="3978686" y="1685678"/>
        <a:ext cx="157925" cy="209180"/>
      </dsp:txXfrm>
    </dsp:sp>
    <dsp:sp modelId="{97B2C19F-C41F-4DC4-97FA-561D845816E7}">
      <dsp:nvSpPr>
        <dsp:cNvPr id="0" name=""/>
        <dsp:cNvSpPr/>
      </dsp:nvSpPr>
      <dsp:spPr>
        <a:xfrm>
          <a:off x="4347925" y="2606"/>
          <a:ext cx="2524143" cy="151448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3685" tIns="129829" rIns="123685" bIns="129829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/>
            <a:t>Initial forecasts predict a $2.7M deficit in FY26 at current service levels </a:t>
          </a:r>
          <a:endParaRPr lang="en-US" sz="1800" kern="1200" dirty="0"/>
        </a:p>
      </dsp:txBody>
      <dsp:txXfrm>
        <a:off x="4347925" y="2606"/>
        <a:ext cx="2524143" cy="1514485"/>
      </dsp:txXfrm>
    </dsp:sp>
    <dsp:sp modelId="{FACA8CD9-8A49-43A9-B9BF-78C4A642C4C8}">
      <dsp:nvSpPr>
        <dsp:cNvPr id="0" name=""/>
        <dsp:cNvSpPr/>
      </dsp:nvSpPr>
      <dsp:spPr>
        <a:xfrm>
          <a:off x="3765573" y="2809168"/>
          <a:ext cx="54995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15560" y="45719"/>
              </a:lnTo>
            </a:path>
            <a:path>
              <a:moveTo>
                <a:pt x="334392" y="45719"/>
              </a:moveTo>
              <a:lnTo>
                <a:pt x="549952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3</a:t>
          </a:r>
        </a:p>
      </dsp:txBody>
      <dsp:txXfrm>
        <a:off x="3981133" y="2750298"/>
        <a:ext cx="118831" cy="209180"/>
      </dsp:txXfrm>
    </dsp:sp>
    <dsp:sp modelId="{1F5AD47E-14A3-47AE-96ED-3B91AD710CFE}">
      <dsp:nvSpPr>
        <dsp:cNvPr id="0" name=""/>
        <dsp:cNvSpPr/>
      </dsp:nvSpPr>
      <dsp:spPr>
        <a:xfrm>
          <a:off x="1243229" y="2097645"/>
          <a:ext cx="2524143" cy="151448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3685" tIns="129829" rIns="123685" bIns="129829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If new revenues are not identified, service levels could need to be reduced by as much as 29%</a:t>
          </a:r>
          <a:endParaRPr lang="en-US" sz="1800" kern="1200" dirty="0"/>
        </a:p>
      </dsp:txBody>
      <dsp:txXfrm>
        <a:off x="1243229" y="2097645"/>
        <a:ext cx="2524143" cy="1514485"/>
      </dsp:txXfrm>
    </dsp:sp>
    <dsp:sp modelId="{4A320F79-72AB-4B8B-B7BF-03E1C894B432}">
      <dsp:nvSpPr>
        <dsp:cNvPr id="0" name=""/>
        <dsp:cNvSpPr/>
      </dsp:nvSpPr>
      <dsp:spPr>
        <a:xfrm>
          <a:off x="4347925" y="2097645"/>
          <a:ext cx="2524143" cy="151448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3685" tIns="129829" rIns="123685" bIns="129829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GMT needs a sustainable funding model to ensure the viability of transit in Chittenden County </a:t>
          </a:r>
          <a:endParaRPr lang="en-US" sz="1800" kern="1200" dirty="0"/>
        </a:p>
      </dsp:txBody>
      <dsp:txXfrm>
        <a:off x="4347925" y="2097645"/>
        <a:ext cx="2524143" cy="15144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AB3D95-08C5-624E-9854-D7B67F88AC61}" type="datetimeFigureOut">
              <a:rPr lang="en-US" smtClean="0"/>
              <a:t>3/25/24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AC96A-58FA-1A4A-89D7-10386739A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2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AC96A-58FA-1A4A-89D7-10386739A3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180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AC96A-58FA-1A4A-89D7-10386739A3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80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AC96A-58FA-1A4A-89D7-10386739A3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52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AC96A-58FA-1A4A-89D7-10386739A31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24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AC96A-58FA-1A4A-89D7-10386739A31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958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AC96A-58FA-1A4A-89D7-10386739A31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356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199" y="1899966"/>
            <a:ext cx="10796451" cy="1332820"/>
          </a:xfrm>
        </p:spPr>
        <p:txBody>
          <a:bodyPr anchor="b">
            <a:noAutofit/>
          </a:bodyPr>
          <a:lstStyle>
            <a:lvl1pPr algn="l">
              <a:defRPr lang="en-US" dirty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2690" y="3529946"/>
            <a:ext cx="10451109" cy="400110"/>
          </a:xfrm>
        </p:spPr>
        <p:txBody>
          <a:bodyPr>
            <a:normAutofit/>
          </a:bodyPr>
          <a:lstStyle>
            <a:lvl1pPr marL="0" indent="0" algn="l"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ACAC05-2707-46EE-B5CF-A5C57CEB2FCE}"/>
              </a:ext>
            </a:extLst>
          </p:cNvPr>
          <p:cNvGrpSpPr/>
          <p:nvPr userDrawn="1"/>
        </p:nvGrpSpPr>
        <p:grpSpPr>
          <a:xfrm>
            <a:off x="11188236" y="814423"/>
            <a:ext cx="268958" cy="159507"/>
            <a:chOff x="11332492" y="814423"/>
            <a:chExt cx="268958" cy="27940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D579E5E-8D91-46AF-9321-CB8EE44CBCB4}"/>
                </a:ext>
              </a:extLst>
            </p:cNvPr>
            <p:cNvCxnSpPr>
              <a:cxnSpLocks/>
            </p:cNvCxnSpPr>
            <p:nvPr/>
          </p:nvCxnSpPr>
          <p:spPr>
            <a:xfrm>
              <a:off x="11332492" y="954123"/>
              <a:ext cx="268958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A5F3E4F-7F96-4B9A-B6BC-0E5EBF117C8B}"/>
                </a:ext>
              </a:extLst>
            </p:cNvPr>
            <p:cNvCxnSpPr>
              <a:cxnSpLocks/>
            </p:cNvCxnSpPr>
            <p:nvPr/>
          </p:nvCxnSpPr>
          <p:spPr>
            <a:xfrm>
              <a:off x="11332492" y="814423"/>
              <a:ext cx="268958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AB8421F-2181-4A0B-9F47-5E39F5DBF144}"/>
                </a:ext>
              </a:extLst>
            </p:cNvPr>
            <p:cNvCxnSpPr>
              <a:cxnSpLocks/>
            </p:cNvCxnSpPr>
            <p:nvPr/>
          </p:nvCxnSpPr>
          <p:spPr>
            <a:xfrm>
              <a:off x="11332492" y="1093823"/>
              <a:ext cx="268958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8296E1-E986-4608-90F7-A404850EFC38}"/>
              </a:ext>
            </a:extLst>
          </p:cNvPr>
          <p:cNvCxnSpPr>
            <a:cxnSpLocks/>
          </p:cNvCxnSpPr>
          <p:nvPr userDrawn="1"/>
        </p:nvCxnSpPr>
        <p:spPr>
          <a:xfrm>
            <a:off x="1003764" y="894176"/>
            <a:ext cx="607322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6943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ubtitle &amp;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727" y="1371600"/>
            <a:ext cx="6277473" cy="1133475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315" y="314931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727" y="4139912"/>
            <a:ext cx="5159375" cy="2073850"/>
          </a:xfrm>
        </p:spPr>
        <p:txBody>
          <a:bodyPr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1B3B85-B7D2-4F12-80F4-C0797AD66694}"/>
              </a:ext>
            </a:extLst>
          </p:cNvPr>
          <p:cNvCxnSpPr>
            <a:cxnSpLocks/>
          </p:cNvCxnSpPr>
          <p:nvPr userDrawn="1"/>
        </p:nvCxnSpPr>
        <p:spPr>
          <a:xfrm>
            <a:off x="656727" y="3133871"/>
            <a:ext cx="1184773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6727" y="6356350"/>
            <a:ext cx="56208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939327CE-E08B-4469-A92F-F0A103BE5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Content Placeholder 22"/>
          <p:cNvSpPr>
            <a:spLocks noGrp="1"/>
          </p:cNvSpPr>
          <p:nvPr>
            <p:ph sz="quarter" idx="14" hasCustomPrompt="1"/>
          </p:nvPr>
        </p:nvSpPr>
        <p:spPr>
          <a:xfrm>
            <a:off x="6934200" y="0"/>
            <a:ext cx="5257800" cy="6858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4009815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Content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E0F8EE-AD7A-4CB2-8D10-4C74499C5D25}"/>
              </a:ext>
            </a:extLst>
          </p:cNvPr>
          <p:cNvSpPr/>
          <p:nvPr userDrawn="1"/>
        </p:nvSpPr>
        <p:spPr>
          <a:xfrm>
            <a:off x="6665796" y="2616200"/>
            <a:ext cx="4356501" cy="4241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6727" y="6356350"/>
            <a:ext cx="56208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939327CE-E08B-4469-A92F-F0A103BE515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D25489C-4801-4805-88CB-83BCE06B18FB}"/>
              </a:ext>
            </a:extLst>
          </p:cNvPr>
          <p:cNvCxnSpPr>
            <a:cxnSpLocks/>
          </p:cNvCxnSpPr>
          <p:nvPr userDrawn="1"/>
        </p:nvCxnSpPr>
        <p:spPr>
          <a:xfrm>
            <a:off x="7390547" y="3237806"/>
            <a:ext cx="290699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1350" y="3481834"/>
            <a:ext cx="38100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7032625" y="4807397"/>
            <a:ext cx="3768725" cy="191407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6636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507134"/>
            <a:ext cx="10515600" cy="48736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35428" y="6342495"/>
            <a:ext cx="654627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6727" y="6356350"/>
            <a:ext cx="56208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939327CE-E08B-4469-A92F-F0A103BE5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838200" y="5498738"/>
            <a:ext cx="10515600" cy="62497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306" y="6238874"/>
            <a:ext cx="1042987" cy="47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7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Picture with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698" y="729254"/>
            <a:ext cx="6238802" cy="95410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73D756B-C74E-4677-95AD-D16F0CC08E8B}"/>
              </a:ext>
            </a:extLst>
          </p:cNvPr>
          <p:cNvCxnSpPr>
            <a:cxnSpLocks/>
          </p:cNvCxnSpPr>
          <p:nvPr userDrawn="1"/>
        </p:nvCxnSpPr>
        <p:spPr>
          <a:xfrm>
            <a:off x="0" y="1206307"/>
            <a:ext cx="65672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9EE7ECF6-C748-4E9F-8123-F1B803E6C3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39275" y="3078266"/>
            <a:ext cx="2796179" cy="2700234"/>
          </a:xfrm>
          <a:gradFill>
            <a:gsLst>
              <a:gs pos="0">
                <a:schemeClr val="accent1">
                  <a:tint val="66000"/>
                  <a:satMod val="160000"/>
                  <a:lumMod val="15000"/>
                  <a:lumOff val="8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</a:gradFill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E2E4EB3F-E744-42E5-BE75-893B20B5CA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83731" y="1079500"/>
            <a:ext cx="3557057" cy="3787370"/>
          </a:xfrm>
          <a:gradFill flip="none" rotWithShape="1">
            <a:gsLst>
              <a:gs pos="0">
                <a:schemeClr val="accent1">
                  <a:tint val="66000"/>
                  <a:satMod val="160000"/>
                  <a:lumMod val="15000"/>
                  <a:lumOff val="8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658316" y="3078266"/>
            <a:ext cx="457091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"/>
          </p:nvPr>
        </p:nvSpPr>
        <p:spPr>
          <a:xfrm>
            <a:off x="656727" y="4068865"/>
            <a:ext cx="4572499" cy="1705271"/>
          </a:xfrm>
        </p:spPr>
        <p:txBody>
          <a:bodyPr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35428" y="6342495"/>
            <a:ext cx="654627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6727" y="6356350"/>
            <a:ext cx="56208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939327CE-E08B-4469-A92F-F0A103BE515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306" y="6238874"/>
            <a:ext cx="1042987" cy="47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656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Number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2E0F8EE-AD7A-4CB2-8D10-4C74499C5D25}"/>
              </a:ext>
            </a:extLst>
          </p:cNvPr>
          <p:cNvSpPr/>
          <p:nvPr userDrawn="1"/>
        </p:nvSpPr>
        <p:spPr>
          <a:xfrm>
            <a:off x="1" y="-1"/>
            <a:ext cx="11465642" cy="47474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1710962"/>
            <a:ext cx="978361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D25489C-4801-4805-88CB-83BCE06B18FB}"/>
              </a:ext>
            </a:extLst>
          </p:cNvPr>
          <p:cNvCxnSpPr>
            <a:cxnSpLocks/>
          </p:cNvCxnSpPr>
          <p:nvPr userDrawn="1"/>
        </p:nvCxnSpPr>
        <p:spPr>
          <a:xfrm>
            <a:off x="8153400" y="346824"/>
            <a:ext cx="290699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D25489C-4801-4805-88CB-83BCE06B18FB}"/>
              </a:ext>
            </a:extLst>
          </p:cNvPr>
          <p:cNvCxnSpPr>
            <a:cxnSpLocks/>
          </p:cNvCxnSpPr>
          <p:nvPr userDrawn="1"/>
        </p:nvCxnSpPr>
        <p:spPr>
          <a:xfrm>
            <a:off x="306256" y="4410825"/>
            <a:ext cx="290699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1145309" y="5094315"/>
            <a:ext cx="10208491" cy="96163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35428" y="6342495"/>
            <a:ext cx="654627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6727" y="6356350"/>
            <a:ext cx="56208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939327CE-E08B-4469-A92F-F0A103BE5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6881813" y="4073525"/>
            <a:ext cx="4321175" cy="336550"/>
          </a:xfrm>
        </p:spPr>
        <p:txBody>
          <a:bodyPr>
            <a:noAutofit/>
          </a:bodyPr>
          <a:lstStyle>
            <a:lvl1pPr marL="0" indent="0" algn="r">
              <a:buNone/>
              <a:defRPr sz="2000" b="1" i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306" y="6238874"/>
            <a:ext cx="1042987" cy="47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0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43525"/>
            <a:ext cx="10515600" cy="132556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73D756B-C74E-4677-95AD-D16F0CC08E8B}"/>
              </a:ext>
            </a:extLst>
          </p:cNvPr>
          <p:cNvCxnSpPr>
            <a:cxnSpLocks/>
          </p:cNvCxnSpPr>
          <p:nvPr userDrawn="1"/>
        </p:nvCxnSpPr>
        <p:spPr>
          <a:xfrm>
            <a:off x="0" y="1206307"/>
            <a:ext cx="65672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39789" y="1940872"/>
            <a:ext cx="34185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838201" y="2931471"/>
            <a:ext cx="3419764" cy="3155293"/>
          </a:xfrm>
        </p:spPr>
        <p:txBody>
          <a:bodyPr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35428" y="6342495"/>
            <a:ext cx="654627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6727" y="6356350"/>
            <a:ext cx="56208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939327CE-E08B-4469-A92F-F0A103BE5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387506" y="1940872"/>
            <a:ext cx="34185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14"/>
          </p:nvPr>
        </p:nvSpPr>
        <p:spPr>
          <a:xfrm>
            <a:off x="4385918" y="2931471"/>
            <a:ext cx="3419764" cy="3155293"/>
          </a:xfrm>
        </p:spPr>
        <p:txBody>
          <a:bodyPr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5"/>
          </p:nvPr>
        </p:nvSpPr>
        <p:spPr>
          <a:xfrm>
            <a:off x="7935224" y="1940872"/>
            <a:ext cx="34185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6"/>
          </p:nvPr>
        </p:nvSpPr>
        <p:spPr>
          <a:xfrm>
            <a:off x="7933636" y="2931471"/>
            <a:ext cx="3419764" cy="3155293"/>
          </a:xfrm>
        </p:spPr>
        <p:txBody>
          <a:bodyPr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306" y="6238874"/>
            <a:ext cx="1042987" cy="47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16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944774"/>
            <a:ext cx="10515600" cy="798302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8603CF-BAA7-469C-924E-0CB7DA1884B6}"/>
              </a:ext>
            </a:extLst>
          </p:cNvPr>
          <p:cNvCxnSpPr>
            <a:cxnSpLocks/>
          </p:cNvCxnSpPr>
          <p:nvPr userDrawn="1"/>
        </p:nvCxnSpPr>
        <p:spPr>
          <a:xfrm>
            <a:off x="1104798" y="823679"/>
            <a:ext cx="65672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2"/>
          <p:cNvSpPr>
            <a:spLocks noGrp="1"/>
          </p:cNvSpPr>
          <p:nvPr>
            <p:ph type="body" idx="16"/>
          </p:nvPr>
        </p:nvSpPr>
        <p:spPr>
          <a:xfrm>
            <a:off x="838200" y="3685205"/>
            <a:ext cx="34185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3"/>
          <p:cNvSpPr>
            <a:spLocks noGrp="1"/>
          </p:cNvSpPr>
          <p:nvPr>
            <p:ph sz="half" idx="2"/>
          </p:nvPr>
        </p:nvSpPr>
        <p:spPr>
          <a:xfrm>
            <a:off x="838201" y="4609042"/>
            <a:ext cx="3419764" cy="1477722"/>
          </a:xfrm>
        </p:spPr>
        <p:txBody>
          <a:bodyPr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35428" y="6342495"/>
            <a:ext cx="654627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6727" y="6356350"/>
            <a:ext cx="56208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939327CE-E08B-4469-A92F-F0A103BE5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4" name="Picture Placeholder 19">
            <a:extLst>
              <a:ext uri="{FF2B5EF4-FFF2-40B4-BE49-F238E27FC236}">
                <a16:creationId xmlns:a16="http://schemas.microsoft.com/office/drawing/2014/main" id="{861BD7BB-4F2A-4744-BE74-8DB95AD5D1B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38200" y="1944288"/>
            <a:ext cx="3418576" cy="164099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Text Placeholder 2"/>
          <p:cNvSpPr>
            <a:spLocks noGrp="1"/>
          </p:cNvSpPr>
          <p:nvPr>
            <p:ph type="body" idx="21"/>
          </p:nvPr>
        </p:nvSpPr>
        <p:spPr>
          <a:xfrm>
            <a:off x="7932846" y="3693725"/>
            <a:ext cx="34185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sz="half" idx="22"/>
          </p:nvPr>
        </p:nvSpPr>
        <p:spPr>
          <a:xfrm>
            <a:off x="7932846" y="4608688"/>
            <a:ext cx="3419764" cy="1477722"/>
          </a:xfrm>
        </p:spPr>
        <p:txBody>
          <a:bodyPr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7" name="Picture Placeholder 19">
            <a:extLst>
              <a:ext uri="{FF2B5EF4-FFF2-40B4-BE49-F238E27FC236}">
                <a16:creationId xmlns:a16="http://schemas.microsoft.com/office/drawing/2014/main" id="{861BD7BB-4F2A-4744-BE74-8DB95AD5D1B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932846" y="1935462"/>
            <a:ext cx="3418576" cy="164099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24"/>
          </p:nvPr>
        </p:nvSpPr>
        <p:spPr>
          <a:xfrm>
            <a:off x="4385523" y="3676379"/>
            <a:ext cx="34185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Content Placeholder 3"/>
          <p:cNvSpPr>
            <a:spLocks noGrp="1"/>
          </p:cNvSpPr>
          <p:nvPr>
            <p:ph sz="half" idx="25"/>
          </p:nvPr>
        </p:nvSpPr>
        <p:spPr>
          <a:xfrm>
            <a:off x="4385524" y="4600216"/>
            <a:ext cx="3419764" cy="1477722"/>
          </a:xfrm>
        </p:spPr>
        <p:txBody>
          <a:bodyPr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0" name="Picture Placeholder 19">
            <a:extLst>
              <a:ext uri="{FF2B5EF4-FFF2-40B4-BE49-F238E27FC236}">
                <a16:creationId xmlns:a16="http://schemas.microsoft.com/office/drawing/2014/main" id="{861BD7BB-4F2A-4744-BE74-8DB95AD5D1B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385523" y="1935462"/>
            <a:ext cx="3418576" cy="164099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306" y="6238874"/>
            <a:ext cx="1042987" cy="47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59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/Highligh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379" y="779420"/>
            <a:ext cx="10515600" cy="132556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35428" y="6342495"/>
            <a:ext cx="654627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6727" y="6356350"/>
            <a:ext cx="56208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939327CE-E08B-4469-A92F-F0A103BE515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662CCA-307F-40F7-8C57-F7A60CDD5AC8}"/>
              </a:ext>
            </a:extLst>
          </p:cNvPr>
          <p:cNvCxnSpPr>
            <a:cxnSpLocks/>
          </p:cNvCxnSpPr>
          <p:nvPr userDrawn="1"/>
        </p:nvCxnSpPr>
        <p:spPr>
          <a:xfrm>
            <a:off x="0" y="1442202"/>
            <a:ext cx="65672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AD7830A-A257-4558-A43E-1C21363C8719}"/>
              </a:ext>
            </a:extLst>
          </p:cNvPr>
          <p:cNvSpPr/>
          <p:nvPr userDrawn="1"/>
        </p:nvSpPr>
        <p:spPr>
          <a:xfrm>
            <a:off x="1221508" y="2802597"/>
            <a:ext cx="3193143" cy="1433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100" dir="5400000" algn="t" rotWithShape="0">
              <a:srgbClr val="072A4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451EDA-9ED8-40BF-9475-E40FDC5CD01C}"/>
              </a:ext>
            </a:extLst>
          </p:cNvPr>
          <p:cNvSpPr/>
          <p:nvPr userDrawn="1"/>
        </p:nvSpPr>
        <p:spPr>
          <a:xfrm>
            <a:off x="4611994" y="2791836"/>
            <a:ext cx="3193143" cy="1433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100" dir="5400000" algn="t" rotWithShape="0">
              <a:srgbClr val="072A4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2"/>
          <p:cNvSpPr>
            <a:spLocks noGrp="1"/>
          </p:cNvSpPr>
          <p:nvPr>
            <p:ph type="body" idx="1"/>
          </p:nvPr>
        </p:nvSpPr>
        <p:spPr>
          <a:xfrm>
            <a:off x="1498378" y="3037520"/>
            <a:ext cx="2751501" cy="294495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/>
          </p:nvPr>
        </p:nvSpPr>
        <p:spPr>
          <a:xfrm>
            <a:off x="1770752" y="3469102"/>
            <a:ext cx="2201863" cy="574675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14"/>
          </p:nvPr>
        </p:nvSpPr>
        <p:spPr>
          <a:xfrm>
            <a:off x="4878428" y="3037520"/>
            <a:ext cx="2751501" cy="294495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5"/>
          </p:nvPr>
        </p:nvSpPr>
        <p:spPr>
          <a:xfrm>
            <a:off x="5112129" y="3469102"/>
            <a:ext cx="2201863" cy="574675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9451EDA-9ED8-40BF-9475-E40FDC5CD01C}"/>
              </a:ext>
            </a:extLst>
          </p:cNvPr>
          <p:cNvSpPr/>
          <p:nvPr userDrawn="1"/>
        </p:nvSpPr>
        <p:spPr>
          <a:xfrm>
            <a:off x="8002480" y="2802597"/>
            <a:ext cx="3193143" cy="1433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100" dir="5400000" algn="t" rotWithShape="0">
              <a:srgbClr val="072A4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2"/>
          <p:cNvSpPr>
            <a:spLocks noGrp="1"/>
          </p:cNvSpPr>
          <p:nvPr>
            <p:ph type="body" idx="16"/>
          </p:nvPr>
        </p:nvSpPr>
        <p:spPr>
          <a:xfrm>
            <a:off x="8268914" y="3048281"/>
            <a:ext cx="2751501" cy="294495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5"/>
          <p:cNvSpPr>
            <a:spLocks noGrp="1"/>
          </p:cNvSpPr>
          <p:nvPr>
            <p:ph type="body" sz="quarter" idx="17"/>
          </p:nvPr>
        </p:nvSpPr>
        <p:spPr>
          <a:xfrm>
            <a:off x="8502615" y="3479863"/>
            <a:ext cx="2201863" cy="574675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AD7830A-A257-4558-A43E-1C21363C8719}"/>
              </a:ext>
            </a:extLst>
          </p:cNvPr>
          <p:cNvSpPr/>
          <p:nvPr userDrawn="1"/>
        </p:nvSpPr>
        <p:spPr>
          <a:xfrm>
            <a:off x="1221508" y="4383895"/>
            <a:ext cx="3193143" cy="1433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100" dir="5400000" algn="t" rotWithShape="0">
              <a:srgbClr val="072A4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9451EDA-9ED8-40BF-9475-E40FDC5CD01C}"/>
              </a:ext>
            </a:extLst>
          </p:cNvPr>
          <p:cNvSpPr/>
          <p:nvPr userDrawn="1"/>
        </p:nvSpPr>
        <p:spPr>
          <a:xfrm>
            <a:off x="4611994" y="4373134"/>
            <a:ext cx="3193143" cy="1433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100" dir="5400000" algn="t" rotWithShape="0">
              <a:srgbClr val="072A4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2"/>
          <p:cNvSpPr>
            <a:spLocks noGrp="1"/>
          </p:cNvSpPr>
          <p:nvPr>
            <p:ph type="body" idx="18"/>
          </p:nvPr>
        </p:nvSpPr>
        <p:spPr>
          <a:xfrm>
            <a:off x="1498378" y="4618818"/>
            <a:ext cx="2751501" cy="294495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19"/>
          </p:nvPr>
        </p:nvSpPr>
        <p:spPr>
          <a:xfrm>
            <a:off x="1770752" y="5050400"/>
            <a:ext cx="2201863" cy="574675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2"/>
          <p:cNvSpPr>
            <a:spLocks noGrp="1"/>
          </p:cNvSpPr>
          <p:nvPr>
            <p:ph type="body" idx="20"/>
          </p:nvPr>
        </p:nvSpPr>
        <p:spPr>
          <a:xfrm>
            <a:off x="4878428" y="4618818"/>
            <a:ext cx="2751501" cy="294495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25"/>
          <p:cNvSpPr>
            <a:spLocks noGrp="1"/>
          </p:cNvSpPr>
          <p:nvPr>
            <p:ph type="body" sz="quarter" idx="21"/>
          </p:nvPr>
        </p:nvSpPr>
        <p:spPr>
          <a:xfrm>
            <a:off x="5112129" y="5050400"/>
            <a:ext cx="2201863" cy="574675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9451EDA-9ED8-40BF-9475-E40FDC5CD01C}"/>
              </a:ext>
            </a:extLst>
          </p:cNvPr>
          <p:cNvSpPr/>
          <p:nvPr userDrawn="1"/>
        </p:nvSpPr>
        <p:spPr>
          <a:xfrm>
            <a:off x="8002480" y="4383895"/>
            <a:ext cx="3193143" cy="1433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100" dir="5400000" algn="t" rotWithShape="0">
              <a:srgbClr val="072A4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 Placeholder 2"/>
          <p:cNvSpPr>
            <a:spLocks noGrp="1"/>
          </p:cNvSpPr>
          <p:nvPr>
            <p:ph type="body" idx="22"/>
          </p:nvPr>
        </p:nvSpPr>
        <p:spPr>
          <a:xfrm>
            <a:off x="8268914" y="4629579"/>
            <a:ext cx="2751501" cy="294495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25"/>
          <p:cNvSpPr>
            <a:spLocks noGrp="1"/>
          </p:cNvSpPr>
          <p:nvPr>
            <p:ph type="body" sz="quarter" idx="23"/>
          </p:nvPr>
        </p:nvSpPr>
        <p:spPr>
          <a:xfrm>
            <a:off x="8502615" y="5061161"/>
            <a:ext cx="2201863" cy="574675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306" y="6238874"/>
            <a:ext cx="1042987" cy="47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959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/Introdu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7312" y="1449907"/>
            <a:ext cx="10515600" cy="132556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2FA089-BC77-4B7E-800E-7B4F951C41D4}"/>
              </a:ext>
            </a:extLst>
          </p:cNvPr>
          <p:cNvSpPr/>
          <p:nvPr userDrawn="1"/>
        </p:nvSpPr>
        <p:spPr>
          <a:xfrm>
            <a:off x="1360264" y="3429000"/>
            <a:ext cx="1363082" cy="3429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38100" dir="5400000" algn="t" rotWithShape="0">
              <a:srgbClr val="072A4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D65F2F-63AD-452D-8A84-A85CA0A19674}"/>
              </a:ext>
            </a:extLst>
          </p:cNvPr>
          <p:cNvSpPr/>
          <p:nvPr userDrawn="1"/>
        </p:nvSpPr>
        <p:spPr>
          <a:xfrm>
            <a:off x="9468654" y="1"/>
            <a:ext cx="1363082" cy="92324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38100" dir="5400000" algn="t" rotWithShape="0">
              <a:srgbClr val="072A4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17B092-FBAF-47DD-8A92-BB31F1608A5E}"/>
              </a:ext>
            </a:extLst>
          </p:cNvPr>
          <p:cNvCxnSpPr>
            <a:cxnSpLocks/>
          </p:cNvCxnSpPr>
          <p:nvPr userDrawn="1"/>
        </p:nvCxnSpPr>
        <p:spPr>
          <a:xfrm>
            <a:off x="1360264" y="923243"/>
            <a:ext cx="1363082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616325" y="3429000"/>
            <a:ext cx="7215188" cy="24177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306" y="6238874"/>
            <a:ext cx="1042987" cy="47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65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6062" y="1262798"/>
            <a:ext cx="10515600" cy="975577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: Rounded Corners 31">
            <a:extLst>
              <a:ext uri="{FF2B5EF4-FFF2-40B4-BE49-F238E27FC236}">
                <a16:creationId xmlns:a16="http://schemas.microsoft.com/office/drawing/2014/main" id="{1FAF1B3C-A6B1-4D50-80DF-44B159727D58}"/>
              </a:ext>
            </a:extLst>
          </p:cNvPr>
          <p:cNvSpPr/>
          <p:nvPr userDrawn="1"/>
        </p:nvSpPr>
        <p:spPr>
          <a:xfrm>
            <a:off x="0" y="0"/>
            <a:ext cx="12191999" cy="345943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>
            <a:outerShdw blurRad="63500" dist="38100" dir="5400000" algn="t" rotWithShape="0">
              <a:srgbClr val="072A4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35428" y="6342495"/>
            <a:ext cx="654627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6727" y="6356350"/>
            <a:ext cx="56208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939327CE-E08B-4469-A92F-F0A103BE5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80549A-0E88-4B6B-AA32-0A9207C677EC}"/>
              </a:ext>
            </a:extLst>
          </p:cNvPr>
          <p:cNvSpPr/>
          <p:nvPr userDrawn="1"/>
        </p:nvSpPr>
        <p:spPr>
          <a:xfrm>
            <a:off x="842682" y="3732817"/>
            <a:ext cx="11349318" cy="4745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100" dir="5400000" algn="t" rotWithShape="0">
              <a:srgbClr val="072A4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B98A98F-CBF7-4AA5-932E-3321AEFBF71C}"/>
              </a:ext>
            </a:extLst>
          </p:cNvPr>
          <p:cNvCxnSpPr>
            <a:cxnSpLocks/>
          </p:cNvCxnSpPr>
          <p:nvPr userDrawn="1"/>
        </p:nvCxnSpPr>
        <p:spPr>
          <a:xfrm flipH="1">
            <a:off x="1652588" y="3943711"/>
            <a:ext cx="500063" cy="0"/>
          </a:xfrm>
          <a:prstGeom prst="line">
            <a:avLst/>
          </a:prstGeom>
          <a:ln>
            <a:solidFill>
              <a:srgbClr val="8C9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8"/>
          <p:cNvSpPr>
            <a:spLocks noGrp="1"/>
          </p:cNvSpPr>
          <p:nvPr>
            <p:ph type="body" sz="quarter" idx="13"/>
          </p:nvPr>
        </p:nvSpPr>
        <p:spPr>
          <a:xfrm>
            <a:off x="2290820" y="3812905"/>
            <a:ext cx="1369958" cy="36856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Oval 31"/>
          <p:cNvSpPr/>
          <p:nvPr userDrawn="1"/>
        </p:nvSpPr>
        <p:spPr>
          <a:xfrm>
            <a:off x="1014187" y="3853146"/>
            <a:ext cx="204620" cy="2046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>
            <p:ph sz="half" idx="2"/>
          </p:nvPr>
        </p:nvSpPr>
        <p:spPr>
          <a:xfrm>
            <a:off x="1014187" y="4415746"/>
            <a:ext cx="2375189" cy="1703332"/>
          </a:xfrm>
        </p:spPr>
        <p:txBody>
          <a:bodyPr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B98A98F-CBF7-4AA5-932E-3321AEFBF71C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1558" y="3945246"/>
            <a:ext cx="500063" cy="0"/>
          </a:xfrm>
          <a:prstGeom prst="line">
            <a:avLst/>
          </a:prstGeom>
          <a:ln>
            <a:solidFill>
              <a:srgbClr val="8C9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28"/>
          <p:cNvSpPr>
            <a:spLocks noGrp="1"/>
          </p:cNvSpPr>
          <p:nvPr>
            <p:ph type="body" sz="quarter" idx="14"/>
          </p:nvPr>
        </p:nvSpPr>
        <p:spPr>
          <a:xfrm>
            <a:off x="5099790" y="3814440"/>
            <a:ext cx="1369958" cy="36856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Oval 40"/>
          <p:cNvSpPr/>
          <p:nvPr userDrawn="1"/>
        </p:nvSpPr>
        <p:spPr>
          <a:xfrm>
            <a:off x="3823157" y="3854681"/>
            <a:ext cx="204620" cy="2046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Content Placeholder 3"/>
          <p:cNvSpPr>
            <a:spLocks noGrp="1"/>
          </p:cNvSpPr>
          <p:nvPr>
            <p:ph sz="half" idx="15"/>
          </p:nvPr>
        </p:nvSpPr>
        <p:spPr>
          <a:xfrm>
            <a:off x="3823157" y="4417281"/>
            <a:ext cx="2375189" cy="1703332"/>
          </a:xfrm>
        </p:spPr>
        <p:txBody>
          <a:bodyPr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B98A98F-CBF7-4AA5-932E-3321AEFBF71C}"/>
              </a:ext>
            </a:extLst>
          </p:cNvPr>
          <p:cNvCxnSpPr>
            <a:cxnSpLocks/>
          </p:cNvCxnSpPr>
          <p:nvPr userDrawn="1"/>
        </p:nvCxnSpPr>
        <p:spPr>
          <a:xfrm flipH="1">
            <a:off x="7270528" y="3941692"/>
            <a:ext cx="500063" cy="0"/>
          </a:xfrm>
          <a:prstGeom prst="line">
            <a:avLst/>
          </a:prstGeom>
          <a:ln>
            <a:solidFill>
              <a:srgbClr val="8C9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28"/>
          <p:cNvSpPr>
            <a:spLocks noGrp="1"/>
          </p:cNvSpPr>
          <p:nvPr>
            <p:ph type="body" sz="quarter" idx="16"/>
          </p:nvPr>
        </p:nvSpPr>
        <p:spPr>
          <a:xfrm>
            <a:off x="7908760" y="3810886"/>
            <a:ext cx="1369958" cy="36856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Oval 44"/>
          <p:cNvSpPr/>
          <p:nvPr userDrawn="1"/>
        </p:nvSpPr>
        <p:spPr>
          <a:xfrm>
            <a:off x="6632127" y="3851127"/>
            <a:ext cx="204620" cy="2046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Content Placeholder 3"/>
          <p:cNvSpPr>
            <a:spLocks noGrp="1"/>
          </p:cNvSpPr>
          <p:nvPr>
            <p:ph sz="half" idx="17"/>
          </p:nvPr>
        </p:nvSpPr>
        <p:spPr>
          <a:xfrm>
            <a:off x="6632127" y="4413727"/>
            <a:ext cx="2375189" cy="1703332"/>
          </a:xfrm>
        </p:spPr>
        <p:txBody>
          <a:bodyPr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B98A98F-CBF7-4AA5-932E-3321AEFBF71C}"/>
              </a:ext>
            </a:extLst>
          </p:cNvPr>
          <p:cNvCxnSpPr>
            <a:cxnSpLocks/>
          </p:cNvCxnSpPr>
          <p:nvPr userDrawn="1"/>
        </p:nvCxnSpPr>
        <p:spPr>
          <a:xfrm flipH="1">
            <a:off x="10079498" y="3941638"/>
            <a:ext cx="500063" cy="0"/>
          </a:xfrm>
          <a:prstGeom prst="line">
            <a:avLst/>
          </a:prstGeom>
          <a:ln>
            <a:solidFill>
              <a:srgbClr val="8C9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28"/>
          <p:cNvSpPr>
            <a:spLocks noGrp="1"/>
          </p:cNvSpPr>
          <p:nvPr>
            <p:ph type="body" sz="quarter" idx="18"/>
          </p:nvPr>
        </p:nvSpPr>
        <p:spPr>
          <a:xfrm>
            <a:off x="10717730" y="3810832"/>
            <a:ext cx="1369958" cy="36856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Oval 48"/>
          <p:cNvSpPr/>
          <p:nvPr userDrawn="1"/>
        </p:nvSpPr>
        <p:spPr>
          <a:xfrm>
            <a:off x="9441097" y="3851073"/>
            <a:ext cx="204620" cy="2046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Content Placeholder 3"/>
          <p:cNvSpPr>
            <a:spLocks noGrp="1"/>
          </p:cNvSpPr>
          <p:nvPr>
            <p:ph sz="half" idx="19"/>
          </p:nvPr>
        </p:nvSpPr>
        <p:spPr>
          <a:xfrm>
            <a:off x="9441097" y="4413673"/>
            <a:ext cx="2375189" cy="1703332"/>
          </a:xfrm>
        </p:spPr>
        <p:txBody>
          <a:bodyPr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306" y="6238874"/>
            <a:ext cx="1042987" cy="47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82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6618"/>
            <a:ext cx="10515600" cy="924070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56349"/>
            <a:ext cx="2743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939327CE-E08B-4469-A92F-F0A103BE515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73D756B-C74E-4677-95AD-D16F0CC08E8B}"/>
              </a:ext>
            </a:extLst>
          </p:cNvPr>
          <p:cNvCxnSpPr>
            <a:cxnSpLocks/>
          </p:cNvCxnSpPr>
          <p:nvPr userDrawn="1"/>
        </p:nvCxnSpPr>
        <p:spPr>
          <a:xfrm>
            <a:off x="0" y="1206307"/>
            <a:ext cx="65672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306" y="6238874"/>
            <a:ext cx="1042987" cy="47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60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gradFill flip="none" rotWithShape="1">
            <a:gsLst>
              <a:gs pos="0">
                <a:schemeClr val="accent1">
                  <a:tint val="66000"/>
                  <a:satMod val="160000"/>
                  <a:lumMod val="15000"/>
                  <a:lumOff val="8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/>
          <a:lstStyle>
            <a:lvl1pPr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38199" y="1899966"/>
            <a:ext cx="10796451" cy="1332820"/>
          </a:xfrm>
        </p:spPr>
        <p:txBody>
          <a:bodyPr anchor="b">
            <a:noAutofit/>
          </a:bodyPr>
          <a:lstStyle>
            <a:lvl1pPr algn="l">
              <a:defRPr lang="en-US" dirty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902690" y="3529946"/>
            <a:ext cx="10451109" cy="400110"/>
          </a:xfrm>
        </p:spPr>
        <p:txBody>
          <a:bodyPr>
            <a:normAutofit/>
          </a:bodyPr>
          <a:lstStyle>
            <a:lvl1pPr marL="0" indent="0" algn="l"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8296E1-E986-4608-90F7-A404850EFC38}"/>
              </a:ext>
            </a:extLst>
          </p:cNvPr>
          <p:cNvCxnSpPr>
            <a:cxnSpLocks/>
          </p:cNvCxnSpPr>
          <p:nvPr userDrawn="1"/>
        </p:nvCxnSpPr>
        <p:spPr>
          <a:xfrm>
            <a:off x="1003764" y="894176"/>
            <a:ext cx="607322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"/>
          <p:cNvSpPr>
            <a:spLocks noGrp="1"/>
          </p:cNvSpPr>
          <p:nvPr>
            <p:ph type="body" idx="14"/>
          </p:nvPr>
        </p:nvSpPr>
        <p:spPr>
          <a:xfrm>
            <a:off x="858982" y="5148264"/>
            <a:ext cx="5708073" cy="75518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306" y="6238874"/>
            <a:ext cx="1042987" cy="47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62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90A9325D-A089-4C51-B28E-8E94A15968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7300" y="0"/>
            <a:ext cx="7124700" cy="6858000"/>
          </a:xfrm>
          <a:custGeom>
            <a:avLst/>
            <a:gdLst>
              <a:gd name="connsiteX0" fmla="*/ 0 w 7124700"/>
              <a:gd name="connsiteY0" fmla="*/ 0 h 6858000"/>
              <a:gd name="connsiteX1" fmla="*/ 7124700 w 7124700"/>
              <a:gd name="connsiteY1" fmla="*/ 0 h 6858000"/>
              <a:gd name="connsiteX2" fmla="*/ 7124700 w 7124700"/>
              <a:gd name="connsiteY2" fmla="*/ 6858000 h 6858000"/>
              <a:gd name="connsiteX3" fmla="*/ 2212392 w 71247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4700" h="6858000">
                <a:moveTo>
                  <a:pt x="0" y="0"/>
                </a:moveTo>
                <a:lnTo>
                  <a:pt x="7124700" y="0"/>
                </a:lnTo>
                <a:lnTo>
                  <a:pt x="7124700" y="6858000"/>
                </a:lnTo>
                <a:lnTo>
                  <a:pt x="2212392" y="685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200" baseline="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2" name="Freeform: Shape 18">
            <a:extLst>
              <a:ext uri="{FF2B5EF4-FFF2-40B4-BE49-F238E27FC236}">
                <a16:creationId xmlns:a16="http://schemas.microsoft.com/office/drawing/2014/main" id="{A91761A7-DA55-4F3B-890D-754A2E836AC5}"/>
              </a:ext>
            </a:extLst>
          </p:cNvPr>
          <p:cNvSpPr/>
          <p:nvPr userDrawn="1"/>
        </p:nvSpPr>
        <p:spPr>
          <a:xfrm flipH="1">
            <a:off x="0" y="2276269"/>
            <a:ext cx="8403770" cy="2305463"/>
          </a:xfrm>
          <a:custGeom>
            <a:avLst/>
            <a:gdLst>
              <a:gd name="connsiteX0" fmla="*/ 8403770 w 8403770"/>
              <a:gd name="connsiteY0" fmla="*/ 0 h 2305463"/>
              <a:gd name="connsiteX1" fmla="*/ 749714 w 8403770"/>
              <a:gd name="connsiteY1" fmla="*/ 0 h 2305463"/>
              <a:gd name="connsiteX2" fmla="*/ 0 w 8403770"/>
              <a:gd name="connsiteY2" fmla="*/ 2305463 h 2305463"/>
              <a:gd name="connsiteX3" fmla="*/ 8403770 w 8403770"/>
              <a:gd name="connsiteY3" fmla="*/ 2305463 h 2305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3770" h="2305463">
                <a:moveTo>
                  <a:pt x="8403770" y="0"/>
                </a:moveTo>
                <a:lnTo>
                  <a:pt x="749714" y="0"/>
                </a:lnTo>
                <a:lnTo>
                  <a:pt x="0" y="2305463"/>
                </a:lnTo>
                <a:lnTo>
                  <a:pt x="8403770" y="230546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63500" dist="38100" dir="5400000" algn="t" rotWithShape="0">
              <a:srgbClr val="072A4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727" y="1709738"/>
            <a:ext cx="701869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8982" y="5148264"/>
            <a:ext cx="5708073" cy="75518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B17B092-FBAF-47DD-8A92-BB31F1608A5E}"/>
              </a:ext>
            </a:extLst>
          </p:cNvPr>
          <p:cNvCxnSpPr>
            <a:cxnSpLocks/>
          </p:cNvCxnSpPr>
          <p:nvPr userDrawn="1"/>
        </p:nvCxnSpPr>
        <p:spPr>
          <a:xfrm>
            <a:off x="1360264" y="923243"/>
            <a:ext cx="1363082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35428" y="6342495"/>
            <a:ext cx="654627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6727" y="6356350"/>
            <a:ext cx="56208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939327CE-E08B-4469-A92F-F0A103BE515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0E90A78-91CC-44DB-8977-92F6A24109F6}"/>
              </a:ext>
            </a:extLst>
          </p:cNvPr>
          <p:cNvCxnSpPr>
            <a:cxnSpLocks/>
          </p:cNvCxnSpPr>
          <p:nvPr userDrawn="1"/>
        </p:nvCxnSpPr>
        <p:spPr>
          <a:xfrm>
            <a:off x="656727" y="5074613"/>
            <a:ext cx="0" cy="88810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0554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01964"/>
            <a:ext cx="10515600" cy="988724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3D756B-C74E-4677-95AD-D16F0CC08E8B}"/>
              </a:ext>
            </a:extLst>
          </p:cNvPr>
          <p:cNvCxnSpPr>
            <a:cxnSpLocks/>
          </p:cNvCxnSpPr>
          <p:nvPr userDrawn="1"/>
        </p:nvCxnSpPr>
        <p:spPr>
          <a:xfrm>
            <a:off x="0" y="1206307"/>
            <a:ext cx="65672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838200" y="1825625"/>
            <a:ext cx="4962236" cy="435133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35428" y="6342495"/>
            <a:ext cx="654627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6727" y="6356350"/>
            <a:ext cx="56208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939327CE-E08B-4469-A92F-F0A103BE5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6391564" y="1825625"/>
            <a:ext cx="4962236" cy="435133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306" y="6238874"/>
            <a:ext cx="1042987" cy="47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246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omparis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1"/>
          <p:cNvSpPr>
            <a:spLocks noGrp="1"/>
          </p:cNvSpPr>
          <p:nvPr>
            <p:ph sz="quarter" idx="17" hasCustomPrompt="1"/>
          </p:nvPr>
        </p:nvSpPr>
        <p:spPr>
          <a:xfrm>
            <a:off x="0" y="0"/>
            <a:ext cx="5610225" cy="587692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43A96A4E-09BE-4271-9B0B-B21732824AA2}"/>
              </a:ext>
            </a:extLst>
          </p:cNvPr>
          <p:cNvSpPr/>
          <p:nvPr userDrawn="1"/>
        </p:nvSpPr>
        <p:spPr>
          <a:xfrm>
            <a:off x="3873499" y="3824301"/>
            <a:ext cx="7820025" cy="2440977"/>
          </a:xfrm>
          <a:prstGeom prst="roundRect">
            <a:avLst>
              <a:gd name="adj" fmla="val 1967"/>
            </a:avLst>
          </a:prstGeom>
          <a:solidFill>
            <a:schemeClr val="bg1"/>
          </a:solidFill>
          <a:ln>
            <a:noFill/>
          </a:ln>
          <a:effectLst>
            <a:outerShdw blurRad="63500" dist="38100" dir="5400000" algn="t" rotWithShape="0">
              <a:srgbClr val="072A4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0" y="1044747"/>
            <a:ext cx="5915024" cy="1325563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4"/>
          </p:nvPr>
        </p:nvSpPr>
        <p:spPr>
          <a:xfrm>
            <a:off x="4404304" y="4322928"/>
            <a:ext cx="3230992" cy="323166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5"/>
          </p:nvPr>
        </p:nvSpPr>
        <p:spPr>
          <a:xfrm>
            <a:off x="8115224" y="4322928"/>
            <a:ext cx="3181300" cy="329437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04304" y="4870633"/>
            <a:ext cx="3230992" cy="114440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6"/>
          </p:nvPr>
        </p:nvSpPr>
        <p:spPr>
          <a:xfrm>
            <a:off x="8115224" y="4848421"/>
            <a:ext cx="3181300" cy="116661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B17B092-FBAF-47DD-8A92-BB31F1608A5E}"/>
              </a:ext>
            </a:extLst>
          </p:cNvPr>
          <p:cNvCxnSpPr>
            <a:cxnSpLocks/>
          </p:cNvCxnSpPr>
          <p:nvPr userDrawn="1"/>
        </p:nvCxnSpPr>
        <p:spPr>
          <a:xfrm>
            <a:off x="10330442" y="787318"/>
            <a:ext cx="1363082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35428" y="6342495"/>
            <a:ext cx="654627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6727" y="6356350"/>
            <a:ext cx="56208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939327CE-E08B-4469-A92F-F0A103BE51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397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23243"/>
            <a:ext cx="10515600" cy="91479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17B092-FBAF-47DD-8A92-BB31F1608A5E}"/>
              </a:ext>
            </a:extLst>
          </p:cNvPr>
          <p:cNvCxnSpPr>
            <a:cxnSpLocks/>
          </p:cNvCxnSpPr>
          <p:nvPr userDrawn="1"/>
        </p:nvCxnSpPr>
        <p:spPr>
          <a:xfrm>
            <a:off x="1360264" y="923243"/>
            <a:ext cx="1363082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83476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6196013" y="1883476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35428" y="6342495"/>
            <a:ext cx="654627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6727" y="6356350"/>
            <a:ext cx="56208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939327CE-E08B-4469-A92F-F0A103BE51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5"/>
          </p:nvPr>
        </p:nvSpPr>
        <p:spPr>
          <a:xfrm>
            <a:off x="836612" y="2752828"/>
            <a:ext cx="5159375" cy="3370881"/>
          </a:xfrm>
        </p:spPr>
        <p:txBody>
          <a:bodyPr/>
          <a:lstStyle>
            <a:lvl1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6"/>
          </p:nvPr>
        </p:nvSpPr>
        <p:spPr>
          <a:xfrm>
            <a:off x="6194425" y="2752828"/>
            <a:ext cx="5159375" cy="3370881"/>
          </a:xfrm>
        </p:spPr>
        <p:txBody>
          <a:bodyPr/>
          <a:lstStyle>
            <a:lvl1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306" y="6238874"/>
            <a:ext cx="1042987" cy="47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31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767" y="168252"/>
            <a:ext cx="10515600" cy="798302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D8603CF-BAA7-469C-924E-0CB7DA1884B6}"/>
              </a:ext>
            </a:extLst>
          </p:cNvPr>
          <p:cNvCxnSpPr>
            <a:cxnSpLocks/>
          </p:cNvCxnSpPr>
          <p:nvPr userDrawn="1"/>
        </p:nvCxnSpPr>
        <p:spPr>
          <a:xfrm>
            <a:off x="1104798" y="966554"/>
            <a:ext cx="65672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35428" y="6342495"/>
            <a:ext cx="654627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6727" y="6356350"/>
            <a:ext cx="56208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939327CE-E08B-4469-A92F-F0A103BE51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696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35428" y="6342495"/>
            <a:ext cx="654627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6727" y="6356350"/>
            <a:ext cx="56208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939327CE-E08B-4469-A92F-F0A103BE515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306" y="6238874"/>
            <a:ext cx="1042987" cy="47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79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565564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aseline="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icon to add content here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6A3C16-C600-4158-A0DB-4F99D1FC4B3B}"/>
              </a:ext>
            </a:extLst>
          </p:cNvPr>
          <p:cNvCxnSpPr>
            <a:cxnSpLocks/>
          </p:cNvCxnSpPr>
          <p:nvPr userDrawn="1"/>
        </p:nvCxnSpPr>
        <p:spPr>
          <a:xfrm>
            <a:off x="1166058" y="2383832"/>
            <a:ext cx="65672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838199" y="2650836"/>
            <a:ext cx="3933825" cy="3210214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35428" y="6342495"/>
            <a:ext cx="654627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6727" y="6356350"/>
            <a:ext cx="56208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939327CE-E08B-4469-A92F-F0A103BE515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306" y="6238874"/>
            <a:ext cx="1042987" cy="47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57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327CE-E08B-4469-A92F-F0A103BE5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22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2" r:id="rId5"/>
    <p:sldLayoutId id="2147483666" r:id="rId6"/>
    <p:sldLayoutId id="2147483654" r:id="rId7"/>
    <p:sldLayoutId id="2147483655" r:id="rId8"/>
    <p:sldLayoutId id="2147483656" r:id="rId9"/>
    <p:sldLayoutId id="2147483653" r:id="rId10"/>
    <p:sldLayoutId id="2147483662" r:id="rId11"/>
    <p:sldLayoutId id="2147483657" r:id="rId12"/>
    <p:sldLayoutId id="2147483663" r:id="rId13"/>
    <p:sldLayoutId id="2147483667" r:id="rId14"/>
    <p:sldLayoutId id="2147483668" r:id="rId15"/>
    <p:sldLayoutId id="2147483669" r:id="rId16"/>
    <p:sldLayoutId id="2147483660" r:id="rId17"/>
    <p:sldLayoutId id="2147483661" r:id="rId18"/>
    <p:sldLayoutId id="2147483664" r:id="rId19"/>
    <p:sldLayoutId id="2147483670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jamie@ridegmt.com" TargetMode="External"/><Relationship Id="rId2" Type="http://schemas.openxmlformats.org/officeDocument/2006/relationships/hyperlink" Target="mailto:cclark@ridegmt.com" TargetMode="External"/><Relationship Id="rId1" Type="http://schemas.openxmlformats.org/officeDocument/2006/relationships/slideLayout" Target="../slideLayouts/slideLayout14.xml"/><Relationship Id="rId4" Type="http://schemas.openxmlformats.org/officeDocument/2006/relationships/hyperlink" Target="mailto:nfoss@ridegmt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en-US" sz="4800" dirty="0"/>
              <a:t>FY26 Fiscal Projections and Potential Service Impacts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902690" y="3529946"/>
            <a:ext cx="10451109" cy="1628908"/>
          </a:xfrm>
        </p:spPr>
        <p:txBody>
          <a:bodyPr>
            <a:normAutofit/>
          </a:bodyPr>
          <a:lstStyle/>
          <a:p>
            <a:pPr algn="r"/>
            <a:r>
              <a:rPr lang="en-US" b="0" dirty="0">
                <a:latin typeface="+mj-lt"/>
              </a:rPr>
              <a:t>Clayton Clark, General Manager</a:t>
            </a:r>
          </a:p>
          <a:p>
            <a:pPr algn="r"/>
            <a:r>
              <a:rPr lang="en-US" b="0" dirty="0">
                <a:latin typeface="+mj-lt"/>
              </a:rPr>
              <a:t>Jamie Smith, Director of Planning and Marketing</a:t>
            </a:r>
          </a:p>
          <a:p>
            <a:pPr algn="r"/>
            <a:r>
              <a:rPr lang="en-US" b="0" dirty="0">
                <a:latin typeface="+mj-lt"/>
              </a:rPr>
              <a:t>Nicholas Foss, Director of Finance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813" y="5651886"/>
            <a:ext cx="1903411" cy="86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9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73186-DB67-E841-912E-53BC0D122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GMT Funded?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81AEA7-DAE7-4345-B2AA-7D0A22EE4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568" y="1690688"/>
            <a:ext cx="4362032" cy="48831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91037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1798D24-3A23-504A-A0AC-D08905CD6233}"/>
              </a:ext>
            </a:extLst>
          </p:cNvPr>
          <p:cNvSpPr txBox="1"/>
          <p:nvPr/>
        </p:nvSpPr>
        <p:spPr>
          <a:xfrm>
            <a:off x="780377" y="6165623"/>
            <a:ext cx="19362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*</a:t>
            </a:r>
            <a:r>
              <a:rPr lang="en-US" sz="1600" i="1" dirty="0">
                <a:latin typeface="Century Gothic" panose="020B0502020202020204" pitchFamily="34" charset="0"/>
              </a:rPr>
              <a:t>Based Approved FY25 Operating Budget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95A574-E45A-0541-801A-3B8AB6BA4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377" y="235245"/>
            <a:ext cx="6117723" cy="593037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E63069C-68D4-C844-B7D8-5974F6FCD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9663" y="271106"/>
            <a:ext cx="3656203" cy="11424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Urban Funding Snapshot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6695B4-E8C1-8443-9496-D4270629525F}"/>
              </a:ext>
            </a:extLst>
          </p:cNvPr>
          <p:cNvSpPr txBox="1"/>
          <p:nvPr/>
        </p:nvSpPr>
        <p:spPr>
          <a:xfrm>
            <a:off x="7317470" y="1567395"/>
            <a:ext cx="3096529" cy="45793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000" dirty="0">
                <a:latin typeface="Century Gothic" panose="020B0502020202020204" pitchFamily="34" charset="0"/>
              </a:rPr>
              <a:t>Urban system heavily dependent on federal funding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000" dirty="0">
                <a:latin typeface="Century Gothic" panose="020B0502020202020204" pitchFamily="34" charset="0"/>
              </a:rPr>
              <a:t>Operating revenues have declined since the pandemic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000" dirty="0">
                <a:latin typeface="Century Gothic" panose="020B0502020202020204" pitchFamily="34" charset="0"/>
              </a:rPr>
              <a:t>Local and State funding level unsustainable without covid-relief funds </a:t>
            </a:r>
          </a:p>
        </p:txBody>
      </p:sp>
    </p:spTree>
    <p:extLst>
      <p:ext uri="{BB962C8B-B14F-4D97-AF65-F5344CB8AC3E}">
        <p14:creationId xmlns:p14="http://schemas.microsoft.com/office/powerpoint/2010/main" val="1071759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57A5C9-9E7C-3D40-ADB1-31AE72142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Sources of Urban Local Funding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51B881-37A8-1B4B-9A35-0507B1EA4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11" y="1690688"/>
            <a:ext cx="8041390" cy="4980515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2C96EB-2D0E-8545-A2E3-F181AEA2FBD0}"/>
              </a:ext>
            </a:extLst>
          </p:cNvPr>
          <p:cNvSpPr txBox="1"/>
          <p:nvPr/>
        </p:nvSpPr>
        <p:spPr>
          <a:xfrm>
            <a:off x="8382000" y="2506134"/>
            <a:ext cx="38100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Total Urban Local Funding = $3.8M (20%)</a:t>
            </a: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r>
              <a:rPr lang="en-US" sz="1600" dirty="0">
                <a:latin typeface="Century Gothic" panose="020B0502020202020204" pitchFamily="34" charset="0"/>
              </a:rPr>
              <a:t>Total Statewide Local Funding = $4.7M</a:t>
            </a: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r>
              <a:rPr lang="en-US" sz="1600" dirty="0">
                <a:latin typeface="Century Gothic" panose="020B0502020202020204" pitchFamily="34" charset="0"/>
              </a:rPr>
              <a:t>Non-GMT Local Funding = $0.9M (2.5%)*</a:t>
            </a:r>
          </a:p>
          <a:p>
            <a:r>
              <a:rPr lang="en-US" sz="1600" i="1" dirty="0">
                <a:latin typeface="Century Gothic" panose="020B0502020202020204" pitchFamily="34" charset="0"/>
              </a:rPr>
              <a:t>*Based on total rural transit cost of $35.5M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604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024A1CE-F900-6541-A9EA-5402A91D30E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29" r="15329"/>
          <a:stretch>
            <a:fillRect/>
          </a:stretch>
        </p:blipFill>
        <p:spPr>
          <a:xfrm>
            <a:off x="5067300" y="0"/>
            <a:ext cx="71247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2602A07-58BF-C44E-9813-05FB1E4F1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Urban Financial Outlook</a:t>
            </a:r>
          </a:p>
        </p:txBody>
      </p:sp>
    </p:spTree>
    <p:extLst>
      <p:ext uri="{BB962C8B-B14F-4D97-AF65-F5344CB8AC3E}">
        <p14:creationId xmlns:p14="http://schemas.microsoft.com/office/powerpoint/2010/main" val="1257433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9E044-C54A-8A49-99F5-94A750BDE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GMT is not alone…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E5CC3E-7ED7-814D-B534-9E22B92C3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250" y="3204631"/>
            <a:ext cx="4046434" cy="11797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487683-6205-2D4C-BAF2-657699E4F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250" y="1690688"/>
            <a:ext cx="4333085" cy="11797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BF7102-434E-1743-87D3-81065CCCEE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251" y="4810861"/>
            <a:ext cx="3344415" cy="17364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Content Placeholder 14">
            <a:extLst>
              <a:ext uri="{FF2B5EF4-FFF2-40B4-BE49-F238E27FC236}">
                <a16:creationId xmlns:a16="http://schemas.microsoft.com/office/drawing/2014/main" id="{F884E399-DC93-5B41-AFB1-A29ABDC3AA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319065" y="5028397"/>
            <a:ext cx="3726086" cy="1532922"/>
          </a:xfr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6F1CA5-5EF7-1B4B-9729-4ECC8A15F1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9441" y="2383340"/>
            <a:ext cx="3366629" cy="25612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DA002C-F302-E549-9DD7-D22F7BDACB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0551" y="766618"/>
            <a:ext cx="2895519" cy="149585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17220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E01F2-DA3F-F747-B54D-F4E643636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Context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0C98DD-C62B-434E-B746-64CA844D6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480" y="1690688"/>
            <a:ext cx="3918557" cy="5029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55654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7496B-E2B1-E143-A71A-BD0F3E76B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changed? COVID-19!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AC041C-F049-B343-8C04-199252636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533" y="1690688"/>
            <a:ext cx="6509666" cy="4495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68013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F7A2047-9A09-C144-9AEC-89D5C09AA8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33" r="31841" b="1577"/>
          <a:stretch/>
        </p:blipFill>
        <p:spPr>
          <a:xfrm>
            <a:off x="2063559" y="1452240"/>
            <a:ext cx="3163824" cy="43982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C14095-CD86-1844-AFF7-0C1DF5E49007}"/>
              </a:ext>
            </a:extLst>
          </p:cNvPr>
          <p:cNvSpPr txBox="1"/>
          <p:nvPr/>
        </p:nvSpPr>
        <p:spPr>
          <a:xfrm>
            <a:off x="2063559" y="805908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Pre-COVID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FY21 Operating Budget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5537B7-E843-B345-92FA-2990A3B2C190}"/>
              </a:ext>
            </a:extLst>
          </p:cNvPr>
          <p:cNvSpPr txBox="1"/>
          <p:nvPr/>
        </p:nvSpPr>
        <p:spPr>
          <a:xfrm>
            <a:off x="5603513" y="805908"/>
            <a:ext cx="46958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Post-COVID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FY21 Operating Budget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45234B-420F-A840-9487-3EB8505D2B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23" r="1537" b="1003"/>
          <a:stretch/>
        </p:blipFill>
        <p:spPr>
          <a:xfrm>
            <a:off x="6545984" y="1452239"/>
            <a:ext cx="3163748" cy="43982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39123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CF079-E7B1-8342-BFD2-218CBF4B4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One-time Funds Only Solve Problems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404235-74D7-F24E-94CE-766DB92F2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745" y="1314488"/>
            <a:ext cx="5220722" cy="54419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16293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CF079-E7B1-8342-BFD2-218CBF4B4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…Temporarily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2BBD7F-3BBC-D748-959A-7784FBD38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867" y="1871133"/>
            <a:ext cx="8001000" cy="3886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B328DE-91DD-1C44-9D40-9A463632B770}"/>
              </a:ext>
            </a:extLst>
          </p:cNvPr>
          <p:cNvSpPr txBox="1"/>
          <p:nvPr/>
        </p:nvSpPr>
        <p:spPr>
          <a:xfrm>
            <a:off x="3056467" y="6062133"/>
            <a:ext cx="6241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All COVID-Relief Funds will be extinguished in FY25</a:t>
            </a:r>
          </a:p>
        </p:txBody>
      </p:sp>
    </p:spTree>
    <p:extLst>
      <p:ext uri="{BB962C8B-B14F-4D97-AF65-F5344CB8AC3E}">
        <p14:creationId xmlns:p14="http://schemas.microsoft.com/office/powerpoint/2010/main" val="2341313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36D86-77F1-1F49-8BD7-837804689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9E85C-6C8D-8045-A21E-0CE5A4CECD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Introduction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History of Urban Service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Attempts to Thwart the Financial Gap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History of Urban Financial Gap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67130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CF079-E7B1-8342-BFD2-218CBF4B4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Else Changed? Costs!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415F97-EDEB-C34B-9FCE-CF990FBC6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220" y="1938866"/>
            <a:ext cx="8685559" cy="44111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72510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CF079-E7B1-8342-BFD2-218CBF4B4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Else Changed? Costs!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E387923-B0CD-2642-9DDA-245E8197B5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5791959"/>
              </p:ext>
            </p:extLst>
          </p:nvPr>
        </p:nvGraphicFramePr>
        <p:xfrm>
          <a:off x="1446741" y="1963472"/>
          <a:ext cx="8740658" cy="4234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62757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CF079-E7B1-8342-BFD2-218CBF4B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6618"/>
            <a:ext cx="10896600" cy="924070"/>
          </a:xfrm>
        </p:spPr>
        <p:txBody>
          <a:bodyPr>
            <a:normAutofit fontScale="90000"/>
          </a:bodyPr>
          <a:lstStyle/>
          <a:p>
            <a:r>
              <a:rPr lang="en-US" dirty="0"/>
              <a:t>…Especially in Wages and Benefits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C77089-B6AA-D84E-B4ED-B1A7A1516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731" y="1690688"/>
            <a:ext cx="7741603" cy="489725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7160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CF079-E7B1-8342-BFD2-218CBF4B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6618"/>
            <a:ext cx="10896600" cy="924070"/>
          </a:xfrm>
        </p:spPr>
        <p:txBody>
          <a:bodyPr>
            <a:normAutofit/>
          </a:bodyPr>
          <a:lstStyle/>
          <a:p>
            <a:r>
              <a:rPr lang="en-US" dirty="0"/>
              <a:t>…And Fares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D4028C-60AA-DB45-800C-CD69B5F91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709" y="1690688"/>
            <a:ext cx="5791372" cy="4801314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72FABB18-15C3-C742-B2FC-A776F07A7A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5161603"/>
              </p:ext>
            </p:extLst>
          </p:nvPr>
        </p:nvGraphicFramePr>
        <p:xfrm>
          <a:off x="7690589" y="1518035"/>
          <a:ext cx="2914083" cy="4801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659395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CF079-E7B1-8342-BFD2-218CBF4B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6618"/>
            <a:ext cx="10896600" cy="924070"/>
          </a:xfrm>
        </p:spPr>
        <p:txBody>
          <a:bodyPr>
            <a:normAutofit/>
          </a:bodyPr>
          <a:lstStyle/>
          <a:p>
            <a:r>
              <a:rPr lang="en-US" dirty="0"/>
              <a:t>ADA Costs Have Increased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ACF5C8-DF6E-8449-AF61-786B494CD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84" y="1690688"/>
            <a:ext cx="11546416" cy="43127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55365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CF079-E7B1-8342-BFD2-218CBF4B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6618"/>
            <a:ext cx="10896600" cy="924070"/>
          </a:xfrm>
        </p:spPr>
        <p:txBody>
          <a:bodyPr>
            <a:normAutofit/>
          </a:bodyPr>
          <a:lstStyle/>
          <a:p>
            <a:r>
              <a:rPr lang="en-US" dirty="0"/>
              <a:t>How Do We Move Forward?</a:t>
            </a:r>
          </a:p>
        </p:txBody>
      </p:sp>
      <p:graphicFrame>
        <p:nvGraphicFramePr>
          <p:cNvPr id="6" name="TextBox 8">
            <a:extLst>
              <a:ext uri="{FF2B5EF4-FFF2-40B4-BE49-F238E27FC236}">
                <a16:creationId xmlns:a16="http://schemas.microsoft.com/office/drawing/2014/main" id="{A805718C-9EE6-3949-A186-3416E96DD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2815921"/>
              </p:ext>
            </p:extLst>
          </p:nvPr>
        </p:nvGraphicFramePr>
        <p:xfrm>
          <a:off x="2228850" y="2175933"/>
          <a:ext cx="8115299" cy="3614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4007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you. Questions?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598346-C732-5640-B2C8-D21FB52AE8F6}"/>
              </a:ext>
            </a:extLst>
          </p:cNvPr>
          <p:cNvSpPr txBox="1"/>
          <p:nvPr/>
        </p:nvSpPr>
        <p:spPr>
          <a:xfrm>
            <a:off x="552893" y="4954772"/>
            <a:ext cx="105384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To offer additional comment, contact: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Clayton Clark, </a:t>
            </a:r>
            <a:r>
              <a:rPr lang="en-US" dirty="0">
                <a:latin typeface="Century Gothic" panose="020B0502020202020204" pitchFamily="34" charset="0"/>
                <a:hlinkClick r:id="rId2"/>
              </a:rPr>
              <a:t>cclark@ridegmt.com</a:t>
            </a:r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Jamie Smith, </a:t>
            </a:r>
            <a:r>
              <a:rPr lang="en-US" dirty="0">
                <a:latin typeface="Century Gothic" panose="020B0502020202020204" pitchFamily="34" charset="0"/>
                <a:hlinkClick r:id="rId3"/>
              </a:rPr>
              <a:t>jamie@ridegmt.com</a:t>
            </a:r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Nick Foss, </a:t>
            </a:r>
            <a:r>
              <a:rPr lang="en-US" dirty="0">
                <a:latin typeface="Century Gothic" panose="020B0502020202020204" pitchFamily="34" charset="0"/>
                <a:hlinkClick r:id="rId4"/>
              </a:rPr>
              <a:t>nfoss@ridegmt.com</a:t>
            </a:r>
            <a:endParaRPr lang="en-US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48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0" r="15370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56727" y="2286000"/>
            <a:ext cx="7018691" cy="2276475"/>
          </a:xfrm>
        </p:spPr>
        <p:txBody>
          <a:bodyPr anchor="ctr"/>
          <a:lstStyle/>
          <a:p>
            <a:r>
              <a:rPr lang="en-US" dirty="0"/>
              <a:t>History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813" y="5651886"/>
            <a:ext cx="1903411" cy="86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29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DE30D21E-2D6C-E549-93D7-8E71B2ED24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9156690"/>
              </p:ext>
            </p:extLst>
          </p:nvPr>
        </p:nvGraphicFramePr>
        <p:xfrm>
          <a:off x="653979" y="474133"/>
          <a:ext cx="11054861" cy="5775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84774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57976-DBC7-CB47-98D7-3E740F376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EC69E-34DD-9A4D-A3B0-992701F35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In 2010, GMT (CCTA at the time) completed an urban transit development plan, which outlined service development for the next 10 years.</a:t>
            </a:r>
            <a:br>
              <a:rPr lang="en-US" dirty="0">
                <a:latin typeface="Century Gothic" panose="020B0502020202020204" pitchFamily="34" charset="0"/>
              </a:rPr>
            </a:br>
            <a:endParaRPr lang="en-US" dirty="0">
              <a:latin typeface="Century Gothic" panose="020B0502020202020204" pitchFamily="34" charset="0"/>
            </a:endParaRP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Many of the identified investment areas were never implemented due to ongoing funding challenges.</a:t>
            </a:r>
          </a:p>
          <a:p>
            <a:pPr lvl="2"/>
            <a:r>
              <a:rPr lang="en-US" dirty="0">
                <a:latin typeface="Century Gothic" panose="020B0502020202020204" pitchFamily="34" charset="0"/>
              </a:rPr>
              <a:t>For example:</a:t>
            </a:r>
          </a:p>
          <a:p>
            <a:pPr lvl="3"/>
            <a:r>
              <a:rPr lang="en-US" dirty="0">
                <a:latin typeface="Century Gothic" panose="020B0502020202020204" pitchFamily="34" charset="0"/>
              </a:rPr>
              <a:t>Interregional services to Waterbury and Swanton</a:t>
            </a:r>
          </a:p>
          <a:p>
            <a:pPr lvl="3"/>
            <a:r>
              <a:rPr lang="en-US" dirty="0">
                <a:latin typeface="Century Gothic" panose="020B0502020202020204" pitchFamily="34" charset="0"/>
              </a:rPr>
              <a:t>Regional commuter service to Richmond</a:t>
            </a:r>
          </a:p>
          <a:p>
            <a:pPr lvl="3"/>
            <a:r>
              <a:rPr lang="en-US" dirty="0">
                <a:latin typeface="Century Gothic" panose="020B0502020202020204" pitchFamily="34" charset="0"/>
              </a:rPr>
              <a:t>Intermodal connection to Grand Isle ferry and Rutland Amtrak</a:t>
            </a:r>
          </a:p>
          <a:p>
            <a:pPr lvl="3"/>
            <a:r>
              <a:rPr lang="en-US" dirty="0">
                <a:latin typeface="Century Gothic" panose="020B0502020202020204" pitchFamily="34" charset="0"/>
              </a:rPr>
              <a:t>Parking shuttles for UVMMC and airport intercept lots at exits 12, 14, and 16</a:t>
            </a:r>
          </a:p>
          <a:p>
            <a:pPr lvl="3"/>
            <a:r>
              <a:rPr lang="en-US" dirty="0">
                <a:latin typeface="Century Gothic" panose="020B0502020202020204" pitchFamily="34" charset="0"/>
              </a:rPr>
              <a:t>Feeder service to trunk routes for outlying towns</a:t>
            </a:r>
          </a:p>
        </p:txBody>
      </p:sp>
    </p:spTree>
    <p:extLst>
      <p:ext uri="{BB962C8B-B14F-4D97-AF65-F5344CB8AC3E}">
        <p14:creationId xmlns:p14="http://schemas.microsoft.com/office/powerpoint/2010/main" val="2794273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57976-DBC7-CB47-98D7-3E740F376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EC69E-34DD-9A4D-A3B0-992701F35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In 2018, GMT completed the NextGen study which focused on addressing issues with existing service and resources.</a:t>
            </a:r>
          </a:p>
          <a:p>
            <a:pPr marL="0" indent="0">
              <a:buNone/>
            </a:pPr>
            <a:endParaRPr lang="en-US" dirty="0">
              <a:latin typeface="Century Gothic" panose="020B0502020202020204" pitchFamily="34" charset="0"/>
            </a:endParaRP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The identified recommendations from NextGen were meant to be cost neutral for the organization. Once we made the service changes, we quickly realized that it was not cost neutral.</a:t>
            </a:r>
          </a:p>
          <a:p>
            <a:pPr lvl="2"/>
            <a:r>
              <a:rPr lang="en-US" dirty="0">
                <a:latin typeface="Century Gothic" panose="020B0502020202020204" pitchFamily="34" charset="0"/>
              </a:rPr>
              <a:t>Reasons:</a:t>
            </a:r>
          </a:p>
          <a:p>
            <a:pPr lvl="3"/>
            <a:r>
              <a:rPr lang="en-US" dirty="0">
                <a:latin typeface="Century Gothic" panose="020B0502020202020204" pitchFamily="34" charset="0"/>
              </a:rPr>
              <a:t>Many of the operational efficiencies identified in NextGen were not achieved due to GMT’s current method of driver scheduling. </a:t>
            </a:r>
          </a:p>
          <a:p>
            <a:pPr lvl="3"/>
            <a:r>
              <a:rPr lang="en-US" dirty="0">
                <a:latin typeface="Century Gothic" panose="020B0502020202020204" pitchFamily="34" charset="0"/>
              </a:rPr>
              <a:t>Some of the identified areas for reduction did not make it through the public comment process (for example: Essex Center).</a:t>
            </a:r>
          </a:p>
        </p:txBody>
      </p:sp>
    </p:spTree>
    <p:extLst>
      <p:ext uri="{BB962C8B-B14F-4D97-AF65-F5344CB8AC3E}">
        <p14:creationId xmlns:p14="http://schemas.microsoft.com/office/powerpoint/2010/main" val="1106065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BC5BD-CDB3-4B46-B560-CAE1960B4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of Service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7AA75-C952-7942-8BAE-1DA99E825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June 2019: </a:t>
            </a:r>
            <a:r>
              <a:rPr lang="en-US" dirty="0">
                <a:latin typeface="Century Gothic" panose="020B0502020202020204" pitchFamily="34" charset="0"/>
              </a:rPr>
              <a:t>NextGen changes implemented</a:t>
            </a:r>
          </a:p>
          <a:p>
            <a:r>
              <a:rPr lang="en-US" b="1" dirty="0">
                <a:latin typeface="Century Gothic" panose="020B0502020202020204" pitchFamily="34" charset="0"/>
              </a:rPr>
              <a:t>February 2020: </a:t>
            </a:r>
            <a:r>
              <a:rPr lang="en-US" dirty="0">
                <a:latin typeface="Century Gothic" panose="020B0502020202020204" pitchFamily="34" charset="0"/>
              </a:rPr>
              <a:t>Approval to bring Williston and Essex route changes to public comment</a:t>
            </a:r>
          </a:p>
          <a:p>
            <a:r>
              <a:rPr lang="en-US" b="1" dirty="0">
                <a:latin typeface="Century Gothic" panose="020B0502020202020204" pitchFamily="34" charset="0"/>
              </a:rPr>
              <a:t>March 2020: </a:t>
            </a:r>
            <a:r>
              <a:rPr lang="en-US" dirty="0">
                <a:latin typeface="Century Gothic" panose="020B0502020202020204" pitchFamily="34" charset="0"/>
              </a:rPr>
              <a:t>COVID Service Suspensions</a:t>
            </a:r>
          </a:p>
          <a:p>
            <a:r>
              <a:rPr lang="en-US" b="1" dirty="0">
                <a:latin typeface="Century Gothic" panose="020B0502020202020204" pitchFamily="34" charset="0"/>
              </a:rPr>
              <a:t>April 2020: </a:t>
            </a:r>
            <a:r>
              <a:rPr lang="en-US" dirty="0">
                <a:latin typeface="Century Gothic" panose="020B0502020202020204" pitchFamily="34" charset="0"/>
              </a:rPr>
              <a:t>Approved changes to Williston and Essex. Went into effect June 2020.</a:t>
            </a:r>
          </a:p>
          <a:p>
            <a:pPr lvl="0"/>
            <a:r>
              <a:rPr lang="en-US" b="1" dirty="0">
                <a:latin typeface="Century Gothic" panose="020B0502020202020204" pitchFamily="34" charset="0"/>
              </a:rPr>
              <a:t>February 2021: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20-Minute Service on 1 &amp; 2 Returns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Kept 30-minute Midday Service on 6 &amp; 7</a:t>
            </a:r>
          </a:p>
        </p:txBody>
      </p:sp>
    </p:spTree>
    <p:extLst>
      <p:ext uri="{BB962C8B-B14F-4D97-AF65-F5344CB8AC3E}">
        <p14:creationId xmlns:p14="http://schemas.microsoft.com/office/powerpoint/2010/main" val="2694838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BC5BD-CDB3-4B46-B560-CAE1960B4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of Service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7AA75-C952-7942-8BAE-1DA99E825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78067" cy="4351338"/>
          </a:xfrm>
        </p:spPr>
        <p:txBody>
          <a:bodyPr>
            <a:noAutofit/>
          </a:bodyPr>
          <a:lstStyle/>
          <a:p>
            <a:pPr lvl="0"/>
            <a:r>
              <a:rPr lang="en-US" b="1" dirty="0">
                <a:latin typeface="Century Gothic" panose="020B0502020202020204" pitchFamily="34" charset="0"/>
              </a:rPr>
              <a:t>June 2021: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Remove Colors 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Transfer Middlebury LINK to TVT</a:t>
            </a:r>
          </a:p>
          <a:p>
            <a:r>
              <a:rPr lang="en-US" b="1" dirty="0">
                <a:latin typeface="Century Gothic" panose="020B0502020202020204" pitchFamily="34" charset="0"/>
              </a:rPr>
              <a:t>August 2021: </a:t>
            </a:r>
            <a:r>
              <a:rPr lang="en-US" dirty="0">
                <a:latin typeface="Century Gothic" panose="020B0502020202020204" pitchFamily="34" charset="0"/>
              </a:rPr>
              <a:t>Bring Back suspended Commuter &amp; LINK runs</a:t>
            </a:r>
          </a:p>
          <a:p>
            <a:r>
              <a:rPr lang="en-US" b="1" dirty="0">
                <a:latin typeface="Century Gothic" panose="020B0502020202020204" pitchFamily="34" charset="0"/>
              </a:rPr>
              <a:t>February 2022: </a:t>
            </a:r>
            <a:r>
              <a:rPr lang="en-US" dirty="0">
                <a:latin typeface="Century Gothic" panose="020B0502020202020204" pitchFamily="34" charset="0"/>
              </a:rPr>
              <a:t>Staff presented proposed reductions in  peak service on the #6 Shelburne and #7 North Ave. plus the suspension of 4 runs on the #86 LINK Express</a:t>
            </a:r>
          </a:p>
          <a:p>
            <a:r>
              <a:rPr lang="en-US" b="1" dirty="0">
                <a:latin typeface="Century Gothic" panose="020B0502020202020204" pitchFamily="34" charset="0"/>
              </a:rPr>
              <a:t>April 2022: </a:t>
            </a:r>
            <a:r>
              <a:rPr lang="en-US" dirty="0">
                <a:latin typeface="Century Gothic" panose="020B0502020202020204" pitchFamily="34" charset="0"/>
              </a:rPr>
              <a:t>The Board of Commissioners voted to restore 20-minute peak service on the #6 Shelburne and #7 North Avenue and voted to suspend two #86 LINK Express trips.</a:t>
            </a:r>
          </a:p>
        </p:txBody>
      </p:sp>
    </p:spTree>
    <p:extLst>
      <p:ext uri="{BB962C8B-B14F-4D97-AF65-F5344CB8AC3E}">
        <p14:creationId xmlns:p14="http://schemas.microsoft.com/office/powerpoint/2010/main" val="3814041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56727" y="1395842"/>
            <a:ext cx="7018691" cy="2852737"/>
          </a:xfrm>
        </p:spPr>
        <p:txBody>
          <a:bodyPr>
            <a:normAutofit/>
          </a:bodyPr>
          <a:lstStyle/>
          <a:p>
            <a:r>
              <a:rPr lang="en-US" sz="5200" dirty="0"/>
              <a:t>Funding</a:t>
            </a:r>
            <a:br>
              <a:rPr lang="en-US" sz="5200" dirty="0"/>
            </a:br>
            <a:r>
              <a:rPr lang="en-US" sz="5200" dirty="0"/>
              <a:t>Summary</a:t>
            </a:r>
          </a:p>
        </p:txBody>
      </p:sp>
      <p:pic>
        <p:nvPicPr>
          <p:cNvPr id="7" name="Picture Placeholder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r="10665"/>
          <a:stretch/>
        </p:blipFill>
        <p:spPr>
          <a:xfrm>
            <a:off x="5129212" y="0"/>
            <a:ext cx="7062787" cy="6869507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25" y="494099"/>
            <a:ext cx="1903411" cy="86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833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rgbClr val="E7E6E6"/>
      </a:lt1>
      <a:dk2>
        <a:srgbClr val="7F7F7F"/>
      </a:dk2>
      <a:lt2>
        <a:srgbClr val="FFFFFF"/>
      </a:lt2>
      <a:accent1>
        <a:srgbClr val="8BC53F"/>
      </a:accent1>
      <a:accent2>
        <a:srgbClr val="ED7D31"/>
      </a:accent2>
      <a:accent3>
        <a:srgbClr val="A5A5A5"/>
      </a:accent3>
      <a:accent4>
        <a:srgbClr val="FFC000"/>
      </a:accent4>
      <a:accent5>
        <a:srgbClr val="26A9E0"/>
      </a:accent5>
      <a:accent6>
        <a:srgbClr val="5A8B39"/>
      </a:accent6>
      <a:hlink>
        <a:srgbClr val="0780F9"/>
      </a:hlink>
      <a:folHlink>
        <a:srgbClr val="954F72"/>
      </a:folHlink>
    </a:clrScheme>
    <a:fontScheme name="GMT Theme">
      <a:majorFont>
        <a:latin typeface="Century Gothic Bold"/>
        <a:ea typeface=""/>
        <a:cs typeface=""/>
      </a:majorFont>
      <a:minorFont>
        <a:latin typeface="Minion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MT Slide Deck_WIP" id="{C934F835-C27D-4413-885C-9E02B285A2BD}" vid="{108E9809-D059-4B42-B595-348DC5EE2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GMT Branded PPT</Template>
  <TotalTime>132401</TotalTime>
  <Words>696</Words>
  <Application>Microsoft Macintosh PowerPoint</Application>
  <PresentationFormat>Widescreen</PresentationFormat>
  <Paragraphs>101</Paragraphs>
  <Slides>26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Century Gothic</vt:lpstr>
      <vt:lpstr>Century Gothic Bold</vt:lpstr>
      <vt:lpstr>Minion Pro</vt:lpstr>
      <vt:lpstr>Wingdings 3</vt:lpstr>
      <vt:lpstr>Office Theme</vt:lpstr>
      <vt:lpstr>FY26 Fiscal Projections and Potential Service Impacts</vt:lpstr>
      <vt:lpstr>Agenda</vt:lpstr>
      <vt:lpstr>History</vt:lpstr>
      <vt:lpstr>PowerPoint Presentation</vt:lpstr>
      <vt:lpstr>Planning Studies</vt:lpstr>
      <vt:lpstr>Planning Studies</vt:lpstr>
      <vt:lpstr>Timeline of Service Changes</vt:lpstr>
      <vt:lpstr>Timeline of Service Changes</vt:lpstr>
      <vt:lpstr>Funding Summary</vt:lpstr>
      <vt:lpstr>How is GMT Funded?</vt:lpstr>
      <vt:lpstr>Urban Funding Snapshot</vt:lpstr>
      <vt:lpstr>Sources of Urban Local Funding</vt:lpstr>
      <vt:lpstr>Urban Financial Outlook</vt:lpstr>
      <vt:lpstr>GMT is not alone…</vt:lpstr>
      <vt:lpstr>Historical Context</vt:lpstr>
      <vt:lpstr>What changed? COVID-19!</vt:lpstr>
      <vt:lpstr>PowerPoint Presentation</vt:lpstr>
      <vt:lpstr>One-time Funds Only Solve Problems</vt:lpstr>
      <vt:lpstr>…Temporarily</vt:lpstr>
      <vt:lpstr>What Else Changed? Costs!</vt:lpstr>
      <vt:lpstr>What Else Changed? Costs!</vt:lpstr>
      <vt:lpstr>…Especially in Wages and Benefits</vt:lpstr>
      <vt:lpstr>…And Fares</vt:lpstr>
      <vt:lpstr>ADA Costs Have Increased</vt:lpstr>
      <vt:lpstr>How Do We Move Forward?</vt:lpstr>
      <vt:lpstr>Thank you. Questions?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Jamie Smith</cp:lastModifiedBy>
  <cp:revision>119</cp:revision>
  <dcterms:created xsi:type="dcterms:W3CDTF">2022-11-07T15:11:58Z</dcterms:created>
  <dcterms:modified xsi:type="dcterms:W3CDTF">2024-03-25T13:52:08Z</dcterms:modified>
</cp:coreProperties>
</file>