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96" r:id="rId3"/>
    <p:sldId id="384" r:id="rId4"/>
    <p:sldId id="394" r:id="rId5"/>
    <p:sldId id="398" r:id="rId6"/>
    <p:sldId id="399" r:id="rId7"/>
    <p:sldId id="386" r:id="rId8"/>
    <p:sldId id="387" r:id="rId9"/>
    <p:sldId id="397" r:id="rId10"/>
    <p:sldId id="388" r:id="rId11"/>
    <p:sldId id="389" r:id="rId12"/>
    <p:sldId id="391" r:id="rId13"/>
    <p:sldId id="392" r:id="rId14"/>
    <p:sldId id="3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B941"/>
    <a:srgbClr val="106EC1"/>
    <a:srgbClr val="404040"/>
    <a:srgbClr val="07BD84"/>
    <a:srgbClr val="C20300"/>
    <a:srgbClr val="19A75C"/>
    <a:srgbClr val="D883FF"/>
    <a:srgbClr val="FFC200"/>
    <a:srgbClr val="54823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7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14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7" d="100"/>
          <a:sy n="97" d="100"/>
        </p:scale>
        <p:origin x="35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2B620-235A-2748-AF4C-E9F8284A683C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1902C-A5C1-7B45-85DC-3F4CD07C49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494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55BAC-1071-4E53-84CA-06C5E0F37AB5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10217-2649-42D0-A10D-85E381AF3F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9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10217-2649-42D0-A10D-85E381AF3F0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73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is 60 minutes as a scheduling parameter in RouteMatch.  This means that RouteMatch’s batch scheduling and optimization routines will not purposely schedule a trips with ride time over 60 minutes.  This is not to say that a scheduler or a dispatcher might do this manually; there is nothing but a warning that will alert the scheduler or dispatcher that the maximum ride time standard is being exceeded when they manually schedule a trip.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second, from the contract, says that “ride times shall not be more than 15 minutes longer than similar rides on the fixed route, taking into account a reasonable amount of time to travel to and from a bus stop, plus travel time on the fixed route.”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FTA requires transit agencies to ensure that there is not a pattern of excessively long trips.  From a practical standpoint, GMT already checks this on a monthly basis by using Google Transit to compare all trips that do exceed 60 minutes with the origin to destination time of a transit customer making the same trip on transit.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10217-2649-42D0-A10D-85E381AF3F0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35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is 60 minutes as a scheduling parameter in RouteMatch.  This means that RouteMatch’s batch scheduling and optimization routines will not purposely schedule a trips with ride time over 60 minutes.  This is not to say that a scheduler or a dispatcher might do this manually; there is nothing but a warning that will alert the scheduler or dispatcher that the maximum ride time standard is being exceeded when they manually schedule a trip.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second, from the contract, says that “ride times shall not be more than 15 minutes longer than similar rides on the fixed route, taking into account a reasonable amount of time to travel to and from a bus stop, plus travel time on the fixed route.”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FTA requires transit agencies to ensure that there is not a pattern of excessively long trips.  From a practical standpoint, GMT already checks this on a monthly basis by using Google Transit to compare all trips that do exceed 60 minutes with the origin to destination time of a transit customer making the same trip on transit.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10217-2649-42D0-A10D-85E381AF3F0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515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the runs of E&amp;D, Medicaid and comingled in both the Washington and Franklin County need to be added?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10217-2649-42D0-A10D-85E381AF3F0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43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10217-2649-42D0-A10D-85E381AF3F0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05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Utility</a:t>
            </a:r>
            <a:r>
              <a:rPr lang="en-US" baseline="0" dirty="0" smtClean="0"/>
              <a:t> runs that accommodate E&amp;D and Medicaid trips, can also accommodate new ADA paratransit trips.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10217-2649-42D0-A10D-85E381AF3F0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09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8804" y="6314418"/>
            <a:ext cx="1237647" cy="334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0899" y="328740"/>
            <a:ext cx="8375903" cy="731520"/>
          </a:xfrm>
        </p:spPr>
        <p:txBody>
          <a:bodyPr>
            <a:normAutofit/>
          </a:bodyPr>
          <a:lstStyle>
            <a:lvl1pPr>
              <a:defRPr sz="3200" b="1" i="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r>
              <a:rPr lang="en-US" dirty="0" smtClean="0"/>
              <a:t>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899" y="1219201"/>
            <a:ext cx="8375903" cy="4936273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Font typeface="Wingdings" panose="05000000000000000000" pitchFamily="2" charset="2"/>
              <a:buNone/>
              <a:defRPr b="1" i="0" cap="none" baseline="0">
                <a:solidFill>
                  <a:srgbClr val="82B941"/>
                </a:solidFill>
                <a:latin typeface="+mj-lt"/>
              </a:defRPr>
            </a:lvl1pPr>
            <a:lvl2pPr marL="241294" indent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.AppleSystemUIFont" charset="-120"/>
              <a:buNone/>
              <a:tabLst/>
              <a:defRPr sz="2400">
                <a:latin typeface="+mj-lt"/>
              </a:defRPr>
            </a:lvl2pPr>
            <a:lvl3pPr marL="469888" indent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.AppleSystemUIFont" charset="-120"/>
              <a:buNone/>
              <a:tabLst/>
              <a:defRPr sz="2000">
                <a:latin typeface="+mj-lt"/>
              </a:defRPr>
            </a:lvl3pPr>
            <a:lvl4pPr marL="641335" indent="0">
              <a:spcBef>
                <a:spcPts val="600"/>
              </a:spcBef>
              <a:buNone/>
              <a:tabLst/>
              <a:defRPr>
                <a:latin typeface="+mj-lt"/>
              </a:defRPr>
            </a:lvl4pPr>
            <a:lvl5pPr marL="927077" indent="0">
              <a:spcBef>
                <a:spcPts val="600"/>
              </a:spcBef>
              <a:buNone/>
              <a:tabLst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58201" y="6521219"/>
            <a:ext cx="228600" cy="1905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2A673C1-056B-4981-B750-DBB0D6F7AD9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NN Logo Horizontal Revers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4800" y="6505432"/>
            <a:ext cx="804948" cy="22207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38803" y="160743"/>
            <a:ext cx="64900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82B941"/>
                </a:solidFill>
              </a:rPr>
              <a:t>GREEN MOUNTAIN</a:t>
            </a:r>
            <a:r>
              <a:rPr lang="en-US" sz="900" b="1" baseline="0" dirty="0" smtClean="0">
                <a:solidFill>
                  <a:srgbClr val="82B941"/>
                </a:solidFill>
              </a:rPr>
              <a:t> TRANSIT</a:t>
            </a:r>
            <a:endParaRPr lang="en-US" sz="900" b="1" dirty="0">
              <a:solidFill>
                <a:srgbClr val="658F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217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wit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0899" y="328740"/>
            <a:ext cx="8375903" cy="731520"/>
          </a:xfrm>
        </p:spPr>
        <p:txBody>
          <a:bodyPr>
            <a:normAutofit/>
          </a:bodyPr>
          <a:lstStyle>
            <a:lvl1pPr>
              <a:defRPr sz="3200" b="1" i="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r>
              <a:rPr lang="en-US" dirty="0" smtClean="0"/>
              <a:t>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899" y="1219201"/>
            <a:ext cx="8375903" cy="5167312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Font typeface="Wingdings" panose="05000000000000000000" pitchFamily="2" charset="2"/>
              <a:buNone/>
              <a:defRPr b="1" i="0" cap="none" baseline="0">
                <a:solidFill>
                  <a:srgbClr val="82B941"/>
                </a:solidFill>
                <a:latin typeface="+mj-lt"/>
              </a:defRPr>
            </a:lvl1pPr>
            <a:lvl2pPr marL="241294" indent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.AppleSystemUIFont" charset="-120"/>
              <a:buNone/>
              <a:tabLst/>
              <a:defRPr sz="2400">
                <a:latin typeface="+mj-lt"/>
              </a:defRPr>
            </a:lvl2pPr>
            <a:lvl3pPr marL="469888" indent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.AppleSystemUIFont" charset="-120"/>
              <a:buNone/>
              <a:tabLst/>
              <a:defRPr sz="2000">
                <a:latin typeface="+mj-lt"/>
              </a:defRPr>
            </a:lvl3pPr>
            <a:lvl4pPr marL="641335" indent="0">
              <a:spcBef>
                <a:spcPts val="600"/>
              </a:spcBef>
              <a:buNone/>
              <a:tabLst/>
              <a:defRPr>
                <a:latin typeface="+mj-lt"/>
              </a:defRPr>
            </a:lvl4pPr>
            <a:lvl5pPr marL="927077" indent="0">
              <a:spcBef>
                <a:spcPts val="600"/>
              </a:spcBef>
              <a:buNone/>
              <a:tabLst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58201" y="6521219"/>
            <a:ext cx="228600" cy="1905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2A673C1-056B-4981-B750-DBB0D6F7AD9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NN Logo Horizontal Revers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4800" y="6505432"/>
            <a:ext cx="804948" cy="22207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38803" y="160743"/>
            <a:ext cx="64900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82B941"/>
                </a:solidFill>
              </a:rPr>
              <a:t>GREEN MOUNTAIN</a:t>
            </a:r>
            <a:r>
              <a:rPr lang="en-US" sz="900" b="1" baseline="0" dirty="0" smtClean="0">
                <a:solidFill>
                  <a:srgbClr val="82B941"/>
                </a:solidFill>
              </a:rPr>
              <a:t> TRANSIT</a:t>
            </a:r>
            <a:endParaRPr lang="en-US" sz="900" b="1" dirty="0">
              <a:solidFill>
                <a:srgbClr val="658FC8"/>
              </a:solidFill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uts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0899" y="328740"/>
            <a:ext cx="8375903" cy="731520"/>
          </a:xfrm>
        </p:spPr>
        <p:txBody>
          <a:bodyPr>
            <a:normAutofit/>
          </a:bodyPr>
          <a:lstStyle>
            <a:lvl1pPr>
              <a:defRPr sz="3200" b="1" i="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r>
              <a:rPr lang="en-US" dirty="0" smtClean="0"/>
              <a:t>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899" y="1219204"/>
            <a:ext cx="8375903" cy="5104107"/>
          </a:xfrm>
        </p:spPr>
        <p:txBody>
          <a:bodyPr/>
          <a:lstStyle>
            <a:lvl1pPr marL="0" indent="0">
              <a:spcBef>
                <a:spcPts val="1800"/>
              </a:spcBef>
              <a:buFont typeface="Wingdings" panose="05000000000000000000" pitchFamily="2" charset="2"/>
              <a:buNone/>
              <a:defRPr b="1" i="0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234945" indent="-234945">
              <a:spcBef>
                <a:spcPts val="200"/>
              </a:spcBef>
              <a:buClr>
                <a:schemeClr val="tx1">
                  <a:lumMod val="65000"/>
                  <a:lumOff val="35000"/>
                </a:schemeClr>
              </a:buClr>
              <a:buFont typeface=".AppleSystemUIFont" charset="-120"/>
              <a:buChar char="–"/>
              <a:tabLst/>
              <a:defRPr sz="2400">
                <a:latin typeface="+mj-lt"/>
              </a:defRPr>
            </a:lvl2pPr>
            <a:lvl3pPr marL="412740" indent="-177796">
              <a:buClr>
                <a:schemeClr val="tx1">
                  <a:lumMod val="65000"/>
                  <a:lumOff val="35000"/>
                </a:schemeClr>
              </a:buClr>
              <a:buFont typeface=".AppleSystemUIFont" charset="-120"/>
              <a:buChar char="–"/>
              <a:tabLst/>
              <a:defRPr>
                <a:latin typeface="+mj-lt"/>
              </a:defRPr>
            </a:lvl3pPr>
            <a:lvl4pPr marL="463539" indent="0">
              <a:buNone/>
              <a:tabLst/>
              <a:defRPr>
                <a:latin typeface="+mj-lt"/>
              </a:defRPr>
            </a:lvl4pPr>
            <a:lvl5pPr marL="695308" indent="0">
              <a:buNone/>
              <a:tabLst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58201" y="6521219"/>
            <a:ext cx="228600" cy="1905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2A673C1-056B-4981-B750-DBB0D6F7AD9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NN Logo Horizontal Revers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4800" y="6505432"/>
            <a:ext cx="804948" cy="22207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38803" y="160743"/>
            <a:ext cx="64900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82B941"/>
                </a:solidFill>
              </a:rPr>
              <a:t>GREEN MOUNTAIN</a:t>
            </a:r>
            <a:r>
              <a:rPr lang="en-US" sz="900" b="1" baseline="0" dirty="0" smtClean="0">
                <a:solidFill>
                  <a:srgbClr val="82B941"/>
                </a:solidFill>
              </a:rPr>
              <a:t> TRANSIT</a:t>
            </a:r>
            <a:endParaRPr lang="en-US" sz="900" b="1" dirty="0">
              <a:solidFill>
                <a:srgbClr val="658FC8"/>
              </a:solidFill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045534"/>
            <a:ext cx="9144000" cy="18124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0314" y="5205663"/>
            <a:ext cx="7234989" cy="1078674"/>
          </a:xfrm>
        </p:spPr>
        <p:txBody>
          <a:bodyPr anchor="b">
            <a:normAutofit/>
          </a:bodyPr>
          <a:lstStyle>
            <a:lvl1pPr algn="l">
              <a:defRPr sz="3600" b="1" baseline="0">
                <a:latin typeface="+mj-lt"/>
              </a:defRPr>
            </a:lvl1pPr>
          </a:lstStyle>
          <a:p>
            <a:r>
              <a:rPr lang="en-US" dirty="0" smtClean="0"/>
              <a:t>GMT NEXT GEN TRANSIT PLAN</a:t>
            </a:r>
            <a:br>
              <a:rPr lang="en-US" dirty="0" smtClean="0"/>
            </a:br>
            <a:r>
              <a:rPr lang="en-US" dirty="0" smtClean="0"/>
              <a:t>PARATRANSIT 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6462" y="6388616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w Cen MT" panose="020B0602020104020603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5245" y="5291013"/>
            <a:ext cx="845172" cy="12801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058" y="2740049"/>
            <a:ext cx="4508293" cy="2305482"/>
          </a:xfrm>
          <a:prstGeom prst="rect">
            <a:avLst/>
          </a:prstGeom>
        </p:spPr>
      </p:pic>
      <p:pic>
        <p:nvPicPr>
          <p:cNvPr id="1046" name="Picture 22" descr="Image result for paratransit photos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72" t="10040" r="30735" b="7683"/>
          <a:stretch/>
        </p:blipFill>
        <p:spPr bwMode="auto">
          <a:xfrm>
            <a:off x="1" y="7495"/>
            <a:ext cx="4535714" cy="503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Image result for paratransit photo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58" y="7494"/>
            <a:ext cx="4508294" cy="262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284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673C1-056B-4981-B750-DBB0D6F7AD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986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680" y="38082"/>
            <a:ext cx="82296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159" y="1125522"/>
            <a:ext cx="8288590" cy="5122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839200" y="6629400"/>
            <a:ext cx="228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75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2A673C1-056B-4981-B750-DBB0D6F7AD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0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0" r:id="rId2"/>
    <p:sldLayoutId id="2147483669" r:id="rId3"/>
    <p:sldLayoutId id="2147483668" r:id="rId4"/>
    <p:sldLayoutId id="2147483672" r:id="rId5"/>
  </p:sldLayoutIdLst>
  <p:hf hdr="0" ftr="0" dt="0"/>
  <p:txStyles>
    <p:titleStyle>
      <a:lvl1pPr algn="l" defTabSz="685783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Tw Cen MT" panose="020B0602020104020603" pitchFamily="34" charset="0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■"/>
        <a:defRPr sz="2400" kern="1200">
          <a:solidFill>
            <a:schemeClr val="tx1">
              <a:lumMod val="65000"/>
              <a:lumOff val="35000"/>
            </a:schemeClr>
          </a:solidFill>
          <a:latin typeface="Tw Cen MT" panose="020B0602020104020603" pitchFamily="34" charset="0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Tw Cen MT" panose="020B0602020104020603" pitchFamily="34" charset="0"/>
          <a:ea typeface="+mn-ea"/>
          <a:cs typeface="+mn-cs"/>
        </a:defRPr>
      </a:lvl2pPr>
      <a:lvl3pPr marL="857229" indent="-171446" algn="l" defTabSz="68578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Tw Cen MT" panose="020B0602020104020603" pitchFamily="34" charset="0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Tw Cen MT" panose="020B0602020104020603" pitchFamily="34" charset="0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Tw Cen MT" panose="020B0602020104020603" pitchFamily="34" charset="0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22" y="5084064"/>
            <a:ext cx="7224312" cy="1250899"/>
          </a:xfrm>
        </p:spPr>
        <p:txBody>
          <a:bodyPr>
            <a:normAutofit fontScale="90000"/>
          </a:bodyPr>
          <a:lstStyle/>
          <a:p>
            <a:r>
              <a:rPr lang="en-US" sz="1800" dirty="0"/>
              <a:t>GMT NEXT GEN TRANSIT PLAN</a:t>
            </a:r>
            <a:br>
              <a:rPr lang="en-US" sz="1800" dirty="0"/>
            </a:br>
            <a:r>
              <a:rPr lang="en-US" sz="3200" dirty="0"/>
              <a:t>OVERVIEW OF PARATRANSIT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52165" y="6334963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0"/>
            <a:r>
              <a:rPr lang="en-US" sz="14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Tw Cen MT" pitchFamily="34" charset="0"/>
                <a:ea typeface="+mj-ea"/>
                <a:cs typeface="Arial" pitchFamily="34" charset="0"/>
              </a:rPr>
              <a:t>NOVEMBER 14, 2017</a:t>
            </a:r>
            <a:endParaRPr lang="en-US" sz="4000" b="1" dirty="0">
              <a:ln w="18415" cmpd="sng">
                <a:noFill/>
                <a:prstDash val="solid"/>
              </a:ln>
              <a:solidFill>
                <a:schemeClr val="bg1"/>
              </a:solidFill>
              <a:latin typeface="Tw Cen MT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898" y="395001"/>
            <a:ext cx="8375903" cy="731520"/>
          </a:xfrm>
        </p:spPr>
        <p:txBody>
          <a:bodyPr/>
          <a:lstStyle/>
          <a:p>
            <a:r>
              <a:rPr lang="en-US" dirty="0" smtClean="0"/>
              <a:t>Performance stats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6161" y="1029804"/>
            <a:ext cx="5357296" cy="571589"/>
          </a:xfrm>
        </p:spPr>
        <p:txBody>
          <a:bodyPr/>
          <a:lstStyle/>
          <a:p>
            <a:r>
              <a:rPr lang="en-US" dirty="0" smtClean="0"/>
              <a:t>SSTA: Ridership Trends (2012-17)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A673C1-056B-4981-B750-DBB0D6F7AD9B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595152"/>
              </p:ext>
            </p:extLst>
          </p:nvPr>
        </p:nvGraphicFramePr>
        <p:xfrm>
          <a:off x="928525" y="1479102"/>
          <a:ext cx="5559604" cy="237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6386">
                  <a:extLst>
                    <a:ext uri="{9D8B030D-6E8A-4147-A177-3AD203B41FA5}">
                      <a16:colId xmlns:a16="http://schemas.microsoft.com/office/drawing/2014/main" val="2803156595"/>
                    </a:ext>
                  </a:extLst>
                </a:gridCol>
                <a:gridCol w="926386">
                  <a:extLst>
                    <a:ext uri="{9D8B030D-6E8A-4147-A177-3AD203B41FA5}">
                      <a16:colId xmlns:a16="http://schemas.microsoft.com/office/drawing/2014/main" val="1129150090"/>
                    </a:ext>
                  </a:extLst>
                </a:gridCol>
                <a:gridCol w="926386">
                  <a:extLst>
                    <a:ext uri="{9D8B030D-6E8A-4147-A177-3AD203B41FA5}">
                      <a16:colId xmlns:a16="http://schemas.microsoft.com/office/drawing/2014/main" val="263903054"/>
                    </a:ext>
                  </a:extLst>
                </a:gridCol>
                <a:gridCol w="926386">
                  <a:extLst>
                    <a:ext uri="{9D8B030D-6E8A-4147-A177-3AD203B41FA5}">
                      <a16:colId xmlns:a16="http://schemas.microsoft.com/office/drawing/2014/main" val="3319482222"/>
                    </a:ext>
                  </a:extLst>
                </a:gridCol>
                <a:gridCol w="927030">
                  <a:extLst>
                    <a:ext uri="{9D8B030D-6E8A-4147-A177-3AD203B41FA5}">
                      <a16:colId xmlns:a16="http://schemas.microsoft.com/office/drawing/2014/main" val="3888452251"/>
                    </a:ext>
                  </a:extLst>
                </a:gridCol>
                <a:gridCol w="927030">
                  <a:extLst>
                    <a:ext uri="{9D8B030D-6E8A-4147-A177-3AD203B41FA5}">
                      <a16:colId xmlns:a16="http://schemas.microsoft.com/office/drawing/2014/main" val="111847939"/>
                    </a:ext>
                  </a:extLst>
                </a:gridCol>
              </a:tblGrid>
              <a:tr h="59301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FY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ADA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E&amp;D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Tilley Drive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% Change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4359126"/>
                  </a:ext>
                </a:extLst>
              </a:tr>
              <a:tr h="29650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2012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52,792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18,355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594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71,741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9.8%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8767104"/>
                  </a:ext>
                </a:extLst>
              </a:tr>
              <a:tr h="29650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2013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53,363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15,782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562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69,707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-2.8%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9002132"/>
                  </a:ext>
                </a:extLst>
              </a:tr>
              <a:tr h="29650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2014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54,890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16,232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858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71,980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3.2%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474852"/>
                  </a:ext>
                </a:extLst>
              </a:tr>
              <a:tr h="29650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2015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55,229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16,518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685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72,432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0.6%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6034987"/>
                  </a:ext>
                </a:extLst>
              </a:tr>
              <a:tr h="29650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2016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45,732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16,999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684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63,415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-14.2%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4315145"/>
                  </a:ext>
                </a:extLst>
              </a:tr>
              <a:tr h="29650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41,529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18,445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590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60,564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-4.7%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3865286"/>
                  </a:ext>
                </a:extLst>
              </a:tr>
            </a:tbl>
          </a:graphicData>
        </a:graphic>
      </p:graphicFrame>
      <p:sp>
        <p:nvSpPr>
          <p:cNvPr id="10" name="Content Placeholder 7"/>
          <p:cNvSpPr txBox="1">
            <a:spLocks/>
          </p:cNvSpPr>
          <p:nvPr/>
        </p:nvSpPr>
        <p:spPr>
          <a:xfrm>
            <a:off x="6732213" y="4746662"/>
            <a:ext cx="2411787" cy="6527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783" rtl="0" eaLnBrk="1" latinLnBrk="0" hangingPunct="1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400" b="1" i="0" kern="1200" cap="none" baseline="0">
                <a:solidFill>
                  <a:srgbClr val="82B941"/>
                </a:solidFill>
                <a:latin typeface="+mj-lt"/>
                <a:ea typeface="+mn-ea"/>
                <a:cs typeface="+mn-cs"/>
              </a:defRPr>
            </a:lvl1pPr>
            <a:lvl2pPr marL="241294" indent="0" algn="l" defTabSz="685783" rtl="0" eaLnBrk="1" latinLnBrk="0" hangingPunct="1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.AppleSystemUIFont" charset="-120"/>
              <a:buNone/>
              <a:tabLst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469888" indent="0" algn="l" defTabSz="685783" rtl="0" eaLnBrk="1" latinLnBrk="0" hangingPunct="1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.AppleSystemUIFont" charset="-120"/>
              <a:buNone/>
              <a:tabLst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641335" indent="0" algn="l" defTabSz="685783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927077" indent="0" algn="l" defTabSz="685783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1885904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6" name="Down Arrow 5"/>
          <p:cNvSpPr/>
          <p:nvPr/>
        </p:nvSpPr>
        <p:spPr>
          <a:xfrm>
            <a:off x="6878799" y="2217959"/>
            <a:ext cx="267806" cy="395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477042"/>
              </p:ext>
            </p:extLst>
          </p:nvPr>
        </p:nvGraphicFramePr>
        <p:xfrm>
          <a:off x="869521" y="4484385"/>
          <a:ext cx="3692704" cy="1615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352">
                  <a:extLst>
                    <a:ext uri="{9D8B030D-6E8A-4147-A177-3AD203B41FA5}">
                      <a16:colId xmlns:a16="http://schemas.microsoft.com/office/drawing/2014/main" val="1343931514"/>
                    </a:ext>
                  </a:extLst>
                </a:gridCol>
                <a:gridCol w="1846352">
                  <a:extLst>
                    <a:ext uri="{9D8B030D-6E8A-4147-A177-3AD203B41FA5}">
                      <a16:colId xmlns:a16="http://schemas.microsoft.com/office/drawing/2014/main" val="301098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Measure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Urban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0632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On-time</a:t>
                      </a:r>
                      <a:r>
                        <a:rPr lang="en-US" b="1" baseline="0" dirty="0" smtClean="0"/>
                        <a:t> Performance(OTP)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96.5%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4897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Productivity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8850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Cost/Trip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$45/trip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803652"/>
                  </a:ext>
                </a:extLst>
              </a:tr>
            </a:tbl>
          </a:graphicData>
        </a:graphic>
      </p:graphicFrame>
      <p:sp>
        <p:nvSpPr>
          <p:cNvPr id="11" name="Content Placeholder 7"/>
          <p:cNvSpPr txBox="1">
            <a:spLocks/>
          </p:cNvSpPr>
          <p:nvPr/>
        </p:nvSpPr>
        <p:spPr>
          <a:xfrm>
            <a:off x="310898" y="3992443"/>
            <a:ext cx="5357296" cy="5715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783" rtl="0" eaLnBrk="1" latinLnBrk="0" hangingPunct="1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400" b="1" i="0" kern="1200" cap="none" baseline="0">
                <a:solidFill>
                  <a:srgbClr val="82B941"/>
                </a:solidFill>
                <a:latin typeface="+mj-lt"/>
                <a:ea typeface="+mn-ea"/>
                <a:cs typeface="+mn-cs"/>
              </a:defRPr>
            </a:lvl1pPr>
            <a:lvl2pPr marL="241294" indent="0" algn="l" defTabSz="685783" rtl="0" eaLnBrk="1" latinLnBrk="0" hangingPunct="1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.AppleSystemUIFont" charset="-120"/>
              <a:buNone/>
              <a:tabLst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469888" indent="0" algn="l" defTabSz="685783" rtl="0" eaLnBrk="1" latinLnBrk="0" hangingPunct="1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.AppleSystemUIFont" charset="-120"/>
              <a:buNone/>
              <a:tabLst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641335" indent="0" algn="l" defTabSz="685783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927077" indent="0" algn="l" defTabSz="685783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1885904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Performance Statistics: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7146605" y="2023634"/>
            <a:ext cx="2411787" cy="5715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783" rtl="0" eaLnBrk="1" latinLnBrk="0" hangingPunct="1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400" b="1" i="0" kern="1200" cap="none" baseline="0">
                <a:solidFill>
                  <a:srgbClr val="82B941"/>
                </a:solidFill>
                <a:latin typeface="+mj-lt"/>
                <a:ea typeface="+mn-ea"/>
                <a:cs typeface="+mn-cs"/>
              </a:defRPr>
            </a:lvl1pPr>
            <a:lvl2pPr marL="241294" indent="0" algn="l" defTabSz="685783" rtl="0" eaLnBrk="1" latinLnBrk="0" hangingPunct="1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.AppleSystemUIFont" charset="-120"/>
              <a:buNone/>
              <a:tabLst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469888" indent="0" algn="l" defTabSz="685783" rtl="0" eaLnBrk="1" latinLnBrk="0" hangingPunct="1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.AppleSystemUIFont" charset="-120"/>
              <a:buNone/>
              <a:tabLst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641335" indent="0" algn="l" defTabSz="685783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927077" indent="0" algn="l" defTabSz="685783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1885904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16% since 2012</a:t>
            </a:r>
          </a:p>
        </p:txBody>
      </p:sp>
    </p:spTree>
    <p:extLst>
      <p:ext uri="{BB962C8B-B14F-4D97-AF65-F5344CB8AC3E}">
        <p14:creationId xmlns:p14="http://schemas.microsoft.com/office/powerpoint/2010/main" val="189575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– urban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 smtClean="0"/>
              <a:t>Call center (SSTA and GMT):</a:t>
            </a:r>
            <a:endParaRPr lang="en-US" sz="1600" dirty="0"/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Consistency of reservation hours</a:t>
            </a:r>
            <a:endParaRPr lang="en-US" sz="1600" dirty="0"/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Denial documentation</a:t>
            </a:r>
            <a:endParaRPr lang="en-US" sz="1600" dirty="0"/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Clarification on same-day trip request policy</a:t>
            </a:r>
          </a:p>
          <a:p>
            <a:pPr lvl="0"/>
            <a:r>
              <a:rPr lang="en-US" sz="1600" dirty="0" smtClean="0"/>
              <a:t>Average </a:t>
            </a:r>
            <a:r>
              <a:rPr lang="en-US" sz="1600" dirty="0"/>
              <a:t>hold times: </a:t>
            </a:r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GMT should require SSTA to send hour-by hour reports for each day of the </a:t>
            </a:r>
            <a:r>
              <a:rPr lang="en-US" sz="1600" dirty="0" smtClean="0"/>
              <a:t>month</a:t>
            </a:r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GMT should require that no calls should have a hold time over 5 minutes</a:t>
            </a:r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Differentiate between hold time for reservations vs. trip status/ETA calls</a:t>
            </a:r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Require tracking/reporting of average hold time and maximum hold time for each hour for the reservation period for each day of the month</a:t>
            </a:r>
          </a:p>
          <a:p>
            <a:pPr lvl="0"/>
            <a:r>
              <a:rPr lang="en-US" sz="1600" dirty="0" smtClean="0"/>
              <a:t>Trip eligibility check: </a:t>
            </a:r>
            <a:endParaRPr lang="en-US" sz="1600" dirty="0"/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Confirm SSTA screening of conditionally-eligibility trip requests</a:t>
            </a:r>
          </a:p>
          <a:p>
            <a:pPr lvl="1"/>
            <a:endParaRPr lang="en-US" sz="16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A673C1-056B-4981-B750-DBB0D6F7AD9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- urban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Automatic triggering of arrival calls based on real-time location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Implement no-show tracking (and differentiate no-shows from missed trips)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Add short-distance trips to excessively long (in duration) trip checking and add a not to exceed standard</a:t>
            </a:r>
          </a:p>
          <a:p>
            <a:pPr lvl="0"/>
            <a:endParaRPr lang="en-US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Complaint management:</a:t>
            </a:r>
            <a:endParaRPr lang="en-US" sz="1600" dirty="0"/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Should establish a database for tracking complaints and GMT’s </a:t>
            </a:r>
            <a:r>
              <a:rPr lang="en-US" sz="1600" dirty="0" smtClean="0"/>
              <a:t>response</a:t>
            </a:r>
            <a:endParaRPr lang="en-US" sz="1600" dirty="0"/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 reasonable standard time period for responding should be </a:t>
            </a:r>
            <a:r>
              <a:rPr lang="en-US" sz="1600" dirty="0" smtClean="0"/>
              <a:t>established</a:t>
            </a:r>
            <a:endParaRPr lang="en-US" sz="1600" dirty="0"/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Complaint reports should include </a:t>
            </a:r>
            <a:r>
              <a:rPr lang="en-US" sz="1600" dirty="0" smtClean="0"/>
              <a:t>the </a:t>
            </a:r>
            <a:r>
              <a:rPr lang="en-US" sz="1600" dirty="0"/>
              <a:t>number and percentage of responses that exceed standard, as well as complaints by </a:t>
            </a:r>
            <a:r>
              <a:rPr lang="en-US" sz="1600" dirty="0" smtClean="0"/>
              <a:t>type</a:t>
            </a:r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Complaints by type should be assessed for patterns that may point to possible capacity constraints </a:t>
            </a:r>
            <a:endParaRPr lang="en-US" sz="16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A673C1-056B-4981-B750-DBB0D6F7AD9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7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- urban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 smtClean="0"/>
              <a:t>Safety:</a:t>
            </a:r>
            <a:endParaRPr lang="en-US" sz="1600" dirty="0"/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GMT should establish a PAFR </a:t>
            </a:r>
            <a:r>
              <a:rPr lang="en-US" sz="1600" dirty="0"/>
              <a:t>standard of 1.0 preventable accidents for every 100,000 total </a:t>
            </a:r>
            <a:r>
              <a:rPr lang="en-US" sz="1600" dirty="0" smtClean="0"/>
              <a:t>miles</a:t>
            </a:r>
          </a:p>
          <a:p>
            <a:pPr lvl="0"/>
            <a:r>
              <a:rPr lang="en-US" sz="1600" dirty="0" smtClean="0"/>
              <a:t>Productivity:</a:t>
            </a:r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Tracking of a ADA vs. E&amp;D productivity is meaningless; a combined overall productivity is appropriate</a:t>
            </a:r>
            <a:endParaRPr lang="en-US" sz="1600" dirty="0"/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Clarify which trips are used to define productivity</a:t>
            </a:r>
            <a:endParaRPr lang="en-US" sz="1600" dirty="0"/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</a:t>
            </a:r>
            <a:r>
              <a:rPr lang="en-US" sz="1600" dirty="0" smtClean="0"/>
              <a:t> mileage </a:t>
            </a:r>
            <a:r>
              <a:rPr lang="en-US" sz="1600" dirty="0"/>
              <a:t>based productivity standard </a:t>
            </a:r>
            <a:r>
              <a:rPr lang="en-US" sz="1600" dirty="0" smtClean="0"/>
              <a:t>can </a:t>
            </a:r>
            <a:r>
              <a:rPr lang="en-US" sz="1600" dirty="0"/>
              <a:t>be stripped from future </a:t>
            </a:r>
            <a:r>
              <a:rPr lang="en-US" sz="1600" dirty="0" smtClean="0"/>
              <a:t>contracts</a:t>
            </a:r>
            <a:endParaRPr lang="en-US" sz="1600" dirty="0"/>
          </a:p>
          <a:p>
            <a:pPr lvl="1"/>
            <a:endParaRPr lang="en-US" sz="1600" b="1" dirty="0">
              <a:solidFill>
                <a:srgbClr val="82B941"/>
              </a:solidFill>
            </a:endParaRPr>
          </a:p>
          <a:p>
            <a:r>
              <a:rPr lang="en-US" sz="1600" b="1" dirty="0" smtClean="0">
                <a:solidFill>
                  <a:srgbClr val="82B941"/>
                </a:solidFill>
              </a:rPr>
              <a:t>Subscription Trip Percentage:</a:t>
            </a:r>
            <a:endParaRPr lang="en-US" sz="1600" b="1" dirty="0">
              <a:solidFill>
                <a:srgbClr val="82B941"/>
              </a:solidFill>
            </a:endParaRPr>
          </a:p>
          <a:p>
            <a:pPr marL="527044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 standard </a:t>
            </a:r>
            <a:r>
              <a:rPr lang="en-US" sz="1600" dirty="0"/>
              <a:t>for a minimum subscription trip percentage or a minimum sedan trip </a:t>
            </a:r>
            <a:r>
              <a:rPr lang="en-US" sz="1600" dirty="0" smtClean="0"/>
              <a:t>percentage</a:t>
            </a:r>
            <a:r>
              <a:rPr lang="en-US" sz="1600" dirty="0"/>
              <a:t> </a:t>
            </a:r>
            <a:r>
              <a:rPr lang="en-US" sz="1600" dirty="0" smtClean="0"/>
              <a:t>is not meaningful and can be stripped from future contracts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A673C1-056B-4981-B750-DBB0D6F7AD9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7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- </a:t>
            </a:r>
            <a:r>
              <a:rPr lang="en-US" dirty="0" smtClean="0"/>
              <a:t>rural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ADA paratransit obligation should be met for existing </a:t>
            </a:r>
            <a:r>
              <a:rPr lang="en-US" sz="1600" u="sng" dirty="0" smtClean="0"/>
              <a:t>and future</a:t>
            </a:r>
            <a:r>
              <a:rPr lang="en-US" sz="1600" dirty="0" smtClean="0"/>
              <a:t> local fixed </a:t>
            </a:r>
            <a:r>
              <a:rPr lang="en-US" sz="1600" dirty="0"/>
              <a:t>route </a:t>
            </a:r>
            <a:r>
              <a:rPr lang="en-US" sz="1600" dirty="0" smtClean="0"/>
              <a:t>(non-deviation) services </a:t>
            </a: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New ADA paratransit trips to the service can probably be handled by GMT’s current paratransit fleet – ADA trips can be co-mingled with E&amp;D and NEMT trips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E&amp;D trips would likely continue to funded through 5310 funds – GMT will need to establish a policy for dually-eligible trips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 new ADA paratransit trips outstrip current supply of paratransit service, resources will need to </a:t>
            </a:r>
            <a:r>
              <a:rPr lang="en-US" sz="1600" dirty="0"/>
              <a:t>be </a:t>
            </a:r>
            <a:r>
              <a:rPr lang="en-US" sz="1600" dirty="0" smtClean="0"/>
              <a:t>added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Based on $69 / hour, each additional vehicle run, operating between 10 and 12 hours/day x 6 days per week x 50 weeks/year (excludes holidays) would cost between </a:t>
            </a:r>
            <a:r>
              <a:rPr lang="en-US" sz="1600" u="sng" dirty="0" smtClean="0"/>
              <a:t>$207,000</a:t>
            </a:r>
            <a:r>
              <a:rPr lang="en-US" sz="1600" dirty="0" smtClean="0"/>
              <a:t> and </a:t>
            </a:r>
            <a:r>
              <a:rPr lang="en-US" sz="1600" u="sng" dirty="0" smtClean="0"/>
              <a:t>$248,000</a:t>
            </a:r>
            <a:endParaRPr lang="en-US" sz="16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A673C1-056B-4981-B750-DBB0D6F7AD9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PARATRANSIT services: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A673C1-056B-4981-B750-DBB0D6F7AD9B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174510"/>
              </p:ext>
            </p:extLst>
          </p:nvPr>
        </p:nvGraphicFramePr>
        <p:xfrm>
          <a:off x="4755120" y="1673687"/>
          <a:ext cx="3143190" cy="2372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595">
                  <a:extLst>
                    <a:ext uri="{9D8B030D-6E8A-4147-A177-3AD203B41FA5}">
                      <a16:colId xmlns:a16="http://schemas.microsoft.com/office/drawing/2014/main" val="3718176009"/>
                    </a:ext>
                  </a:extLst>
                </a:gridCol>
                <a:gridCol w="1571595">
                  <a:extLst>
                    <a:ext uri="{9D8B030D-6E8A-4147-A177-3AD203B41FA5}">
                      <a16:colId xmlns:a16="http://schemas.microsoft.com/office/drawing/2014/main" val="1987358854"/>
                    </a:ext>
                  </a:extLst>
                </a:gridCol>
              </a:tblGrid>
              <a:tr h="4320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Rural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Service Provider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160805"/>
                  </a:ext>
                </a:extLst>
              </a:tr>
              <a:tr h="64848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Washington County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GMT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713"/>
                  </a:ext>
                </a:extLst>
              </a:tr>
              <a:tr h="4962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Franklin County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GMT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405337"/>
                  </a:ext>
                </a:extLst>
              </a:tr>
              <a:tr h="64848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Grand Isle</a:t>
                      </a:r>
                      <a:r>
                        <a:rPr lang="en-US" b="1" baseline="0" dirty="0" smtClean="0"/>
                        <a:t> County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CIDER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25793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099427"/>
              </p:ext>
            </p:extLst>
          </p:nvPr>
        </p:nvGraphicFramePr>
        <p:xfrm>
          <a:off x="1094652" y="1673687"/>
          <a:ext cx="3143190" cy="1196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595">
                  <a:extLst>
                    <a:ext uri="{9D8B030D-6E8A-4147-A177-3AD203B41FA5}">
                      <a16:colId xmlns:a16="http://schemas.microsoft.com/office/drawing/2014/main" val="3289046304"/>
                    </a:ext>
                  </a:extLst>
                </a:gridCol>
                <a:gridCol w="1571595">
                  <a:extLst>
                    <a:ext uri="{9D8B030D-6E8A-4147-A177-3AD203B41FA5}">
                      <a16:colId xmlns:a16="http://schemas.microsoft.com/office/drawing/2014/main" val="4018700823"/>
                    </a:ext>
                  </a:extLst>
                </a:gridCol>
              </a:tblGrid>
              <a:tr h="438481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Urban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Service Provider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190199"/>
                  </a:ext>
                </a:extLst>
              </a:tr>
              <a:tr h="617879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Chittenden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SSTA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248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0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EXISTING CONDITIONS (FY 17)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251435"/>
              </p:ext>
            </p:extLst>
          </p:nvPr>
        </p:nvGraphicFramePr>
        <p:xfrm>
          <a:off x="311150" y="1121398"/>
          <a:ext cx="8375650" cy="2138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180">
                  <a:extLst>
                    <a:ext uri="{9D8B030D-6E8A-4147-A177-3AD203B41FA5}">
                      <a16:colId xmlns:a16="http://schemas.microsoft.com/office/drawing/2014/main" val="3764745563"/>
                    </a:ext>
                  </a:extLst>
                </a:gridCol>
                <a:gridCol w="1882629">
                  <a:extLst>
                    <a:ext uri="{9D8B030D-6E8A-4147-A177-3AD203B41FA5}">
                      <a16:colId xmlns:a16="http://schemas.microsoft.com/office/drawing/2014/main" val="1098795382"/>
                    </a:ext>
                  </a:extLst>
                </a:gridCol>
                <a:gridCol w="922282">
                  <a:extLst>
                    <a:ext uri="{9D8B030D-6E8A-4147-A177-3AD203B41FA5}">
                      <a16:colId xmlns:a16="http://schemas.microsoft.com/office/drawing/2014/main" val="4243915787"/>
                    </a:ext>
                  </a:extLst>
                </a:gridCol>
                <a:gridCol w="922283">
                  <a:extLst>
                    <a:ext uri="{9D8B030D-6E8A-4147-A177-3AD203B41FA5}">
                      <a16:colId xmlns:a16="http://schemas.microsoft.com/office/drawing/2014/main" val="3079854156"/>
                    </a:ext>
                  </a:extLst>
                </a:gridCol>
                <a:gridCol w="867104">
                  <a:extLst>
                    <a:ext uri="{9D8B030D-6E8A-4147-A177-3AD203B41FA5}">
                      <a16:colId xmlns:a16="http://schemas.microsoft.com/office/drawing/2014/main" val="2372330087"/>
                    </a:ext>
                  </a:extLst>
                </a:gridCol>
                <a:gridCol w="1213944">
                  <a:extLst>
                    <a:ext uri="{9D8B030D-6E8A-4147-A177-3AD203B41FA5}">
                      <a16:colId xmlns:a16="http://schemas.microsoft.com/office/drawing/2014/main" val="191712368"/>
                    </a:ext>
                  </a:extLst>
                </a:gridCol>
                <a:gridCol w="993228">
                  <a:extLst>
                    <a:ext uri="{9D8B030D-6E8A-4147-A177-3AD203B41FA5}">
                      <a16:colId xmlns:a16="http://schemas.microsoft.com/office/drawing/2014/main" val="329030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Provided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 Public*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E&amp;D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089722"/>
                  </a:ext>
                </a:extLst>
              </a:tr>
              <a:tr h="349596">
                <a:tc>
                  <a:txBody>
                    <a:bodyPr/>
                    <a:lstStyle/>
                    <a:p>
                      <a:r>
                        <a:rPr lang="en-US" dirty="0" smtClean="0"/>
                        <a:t>Chittenden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with SSTA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41,529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18,445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SSTA=broker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59,974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076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Rural Counties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GMT in Washington and Franklin</a:t>
                      </a:r>
                      <a:r>
                        <a:rPr lang="en-US" baseline="0" dirty="0" smtClean="0"/>
                        <a:t> Counties</a:t>
                      </a:r>
                    </a:p>
                    <a:p>
                      <a:r>
                        <a:rPr lang="en-US" baseline="0" dirty="0" smtClean="0"/>
                        <a:t>Contract with CIDER in Grand Isle County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4,517*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25,746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63,543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93,806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876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Counties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4,517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41,529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44,191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63,543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153,780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47532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A673C1-056B-4981-B750-DBB0D6F7AD9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9214" y="3273768"/>
            <a:ext cx="4144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Mode Break-up in Rural Counties</a:t>
            </a: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320084"/>
              </p:ext>
            </p:extLst>
          </p:nvPr>
        </p:nvGraphicFramePr>
        <p:xfrm>
          <a:off x="310899" y="3561091"/>
          <a:ext cx="8375902" cy="201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864">
                  <a:extLst>
                    <a:ext uri="{9D8B030D-6E8A-4147-A177-3AD203B41FA5}">
                      <a16:colId xmlns:a16="http://schemas.microsoft.com/office/drawing/2014/main" val="1657009193"/>
                    </a:ext>
                  </a:extLst>
                </a:gridCol>
                <a:gridCol w="756293">
                  <a:extLst>
                    <a:ext uri="{9D8B030D-6E8A-4147-A177-3AD203B41FA5}">
                      <a16:colId xmlns:a16="http://schemas.microsoft.com/office/drawing/2014/main" val="87802749"/>
                    </a:ext>
                  </a:extLst>
                </a:gridCol>
                <a:gridCol w="710838">
                  <a:extLst>
                    <a:ext uri="{9D8B030D-6E8A-4147-A177-3AD203B41FA5}">
                      <a16:colId xmlns:a16="http://schemas.microsoft.com/office/drawing/2014/main" val="2871919415"/>
                    </a:ext>
                  </a:extLst>
                </a:gridCol>
                <a:gridCol w="1481926">
                  <a:extLst>
                    <a:ext uri="{9D8B030D-6E8A-4147-A177-3AD203B41FA5}">
                      <a16:colId xmlns:a16="http://schemas.microsoft.com/office/drawing/2014/main" val="1539700516"/>
                    </a:ext>
                  </a:extLst>
                </a:gridCol>
                <a:gridCol w="1287449">
                  <a:extLst>
                    <a:ext uri="{9D8B030D-6E8A-4147-A177-3AD203B41FA5}">
                      <a16:colId xmlns:a16="http://schemas.microsoft.com/office/drawing/2014/main" val="2552833621"/>
                    </a:ext>
                  </a:extLst>
                </a:gridCol>
                <a:gridCol w="1826380">
                  <a:extLst>
                    <a:ext uri="{9D8B030D-6E8A-4147-A177-3AD203B41FA5}">
                      <a16:colId xmlns:a16="http://schemas.microsoft.com/office/drawing/2014/main" val="4225579683"/>
                    </a:ext>
                  </a:extLst>
                </a:gridCol>
                <a:gridCol w="718576">
                  <a:extLst>
                    <a:ext uri="{9D8B030D-6E8A-4147-A177-3AD203B41FA5}">
                      <a16:colId xmlns:a16="http://schemas.microsoft.com/office/drawing/2014/main" val="4204387482"/>
                    </a:ext>
                  </a:extLst>
                </a:gridCol>
                <a:gridCol w="718576">
                  <a:extLst>
                    <a:ext uri="{9D8B030D-6E8A-4147-A177-3AD203B41FA5}">
                      <a16:colId xmlns:a16="http://schemas.microsoft.com/office/drawing/2014/main" val="3437282759"/>
                    </a:ext>
                  </a:extLst>
                </a:gridCol>
              </a:tblGrid>
              <a:tr h="755557">
                <a:tc rowSpan="2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>
                          <a:effectLst/>
                        </a:rPr>
                        <a:t> Paratransit </a:t>
                      </a:r>
                      <a:endParaRPr lang="en-US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>
                          <a:effectLst/>
                        </a:rPr>
                        <a:t>Volunteer</a:t>
                      </a:r>
                      <a:endParaRPr lang="en-US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>
                          <a:effectLst/>
                        </a:rPr>
                        <a:t>Taxi</a:t>
                      </a:r>
                      <a:endParaRPr lang="en-US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 smtClean="0">
                          <a:effectLst/>
                        </a:rPr>
                        <a:t>Mileage </a:t>
                      </a:r>
                      <a:r>
                        <a:rPr lang="en-US" sz="1350" u="none" strike="noStrike" dirty="0">
                          <a:effectLst/>
                        </a:rPr>
                        <a:t>Reimbursement</a:t>
                      </a:r>
                      <a:endParaRPr lang="en-US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>
                          <a:effectLst/>
                        </a:rPr>
                        <a:t>Bus Pass</a:t>
                      </a:r>
                      <a:endParaRPr lang="en-US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>
                          <a:effectLst/>
                        </a:rPr>
                        <a:t>Total</a:t>
                      </a:r>
                      <a:endParaRPr lang="en-US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06179202"/>
                  </a:ext>
                </a:extLst>
              </a:tr>
              <a:tr h="2238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Van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Sedan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856805"/>
                  </a:ext>
                </a:extLst>
              </a:tr>
              <a:tr h="517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E&amp;D</a:t>
                      </a:r>
                      <a:endParaRPr lang="en-US" sz="13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12,628 </a:t>
                      </a:r>
                      <a:endParaRPr lang="en-US" sz="13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48 </a:t>
                      </a:r>
                      <a:endParaRPr lang="en-US" sz="13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12,245 </a:t>
                      </a:r>
                      <a:endParaRPr lang="en-US" sz="13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442</a:t>
                      </a:r>
                      <a:endParaRPr lang="en-US" sz="13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 </a:t>
                      </a:r>
                      <a:endParaRPr lang="en-US" sz="13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379 </a:t>
                      </a:r>
                      <a:endParaRPr lang="en-US" sz="13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25,746 </a:t>
                      </a:r>
                      <a:endParaRPr lang="en-US" sz="13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78887348"/>
                  </a:ext>
                </a:extLst>
              </a:tr>
              <a:tr h="517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Medicaid</a:t>
                      </a:r>
                      <a:endParaRPr lang="en-US" sz="135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35,921 </a:t>
                      </a:r>
                      <a:endParaRPr lang="en-US" sz="135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62 </a:t>
                      </a:r>
                      <a:endParaRPr lang="en-US" sz="135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22,378 </a:t>
                      </a:r>
                      <a:endParaRPr lang="en-US" sz="135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1,955</a:t>
                      </a:r>
                      <a:endParaRPr lang="en-US" sz="135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3,174 </a:t>
                      </a:r>
                      <a:endParaRPr lang="en-US" sz="135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53 </a:t>
                      </a:r>
                      <a:endParaRPr lang="en-US" sz="135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63,543 </a:t>
                      </a:r>
                      <a:endParaRPr lang="en-US" sz="135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6590652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9214" y="5795053"/>
            <a:ext cx="8467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Total Paratransit Ridership: 94,705                </a:t>
            </a:r>
            <a:r>
              <a:rPr lang="en-US" sz="1200" b="1" dirty="0" smtClean="0"/>
              <a:t>*Routes 79, 90, and 91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6636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paratransit service: Ssta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899" y="1060260"/>
            <a:ext cx="2493532" cy="52867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1600" dirty="0" smtClean="0"/>
              <a:t>GMT contract with SSTA for turn-key services </a:t>
            </a:r>
            <a:r>
              <a:rPr lang="en-US" sz="1600" dirty="0"/>
              <a:t>(</a:t>
            </a:r>
            <a:r>
              <a:rPr lang="en-US" sz="1600" dirty="0" smtClean="0"/>
              <a:t>ADA &amp; E&amp;D)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1600" dirty="0" smtClean="0"/>
              <a:t>SSTA also operates </a:t>
            </a:r>
            <a:r>
              <a:rPr lang="en-US" sz="1600" dirty="0"/>
              <a:t>on demand responsive shuttle called Tilley Drive </a:t>
            </a:r>
            <a:r>
              <a:rPr lang="en-US" sz="1600" dirty="0" smtClean="0"/>
              <a:t>Shuttle (very low ridership)</a:t>
            </a:r>
            <a:endParaRPr lang="en-US" sz="1600" dirty="0"/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1600" dirty="0"/>
              <a:t>5 year contract </a:t>
            </a:r>
            <a:r>
              <a:rPr lang="en-US" sz="1600" dirty="0" smtClean="0"/>
              <a:t>expires </a:t>
            </a:r>
            <a:r>
              <a:rPr lang="en-US" sz="1600" dirty="0"/>
              <a:t>June 2019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1600" dirty="0" smtClean="0"/>
              <a:t>SSTA also is Medicaid broker for in Chittenden County: some co-mingling of trips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A673C1-056B-4981-B750-DBB0D6F7AD9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77318" y="1034634"/>
            <a:ext cx="5882371" cy="531237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783" rtl="0" eaLnBrk="1" latinLnBrk="0" hangingPunct="1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400" b="1" i="0" kern="1200" cap="none" baseline="0">
                <a:solidFill>
                  <a:srgbClr val="82B941"/>
                </a:solidFill>
                <a:latin typeface="+mj-lt"/>
                <a:ea typeface="+mn-ea"/>
                <a:cs typeface="+mn-cs"/>
              </a:defRPr>
            </a:lvl1pPr>
            <a:lvl2pPr marL="241294" indent="0" algn="l" defTabSz="685783" rtl="0" eaLnBrk="1" latinLnBrk="0" hangingPunct="1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.AppleSystemUIFont" charset="-120"/>
              <a:buNone/>
              <a:tabLst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469888" indent="0" algn="l" defTabSz="685783" rtl="0" eaLnBrk="1" latinLnBrk="0" hangingPunct="1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.AppleSystemUIFont" charset="-120"/>
              <a:buNone/>
              <a:tabLst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641335" indent="0" algn="l" defTabSz="685783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927077" indent="0" algn="l" defTabSz="685783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1885904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SSTA’s ADA Paratransit Service </a:t>
            </a:r>
            <a:r>
              <a:rPr lang="en-US" sz="1800" dirty="0"/>
              <a:t>-</a:t>
            </a:r>
            <a:r>
              <a:rPr lang="en-US" sz="1800" dirty="0" smtClean="0"/>
              <a:t> Observations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106EC1"/>
                </a:solidFill>
              </a:rPr>
              <a:t>Service performance is meeting service quality standards.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106EC1"/>
                </a:solidFill>
              </a:rPr>
              <a:t>Recent customer satisfaction survey: high satisfaction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Inconsistent reservation hours (contract vs. customer materials)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Inconsistent same day </a:t>
            </a:r>
            <a:r>
              <a:rPr 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trip policy (staff vs. customer materials)</a:t>
            </a:r>
            <a:endParaRPr lang="en-US" sz="1400" b="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</a:t>
            </a:r>
            <a:r>
              <a:rPr 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our by hour hold statistics available, but not reported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set standard for longest hold </a:t>
            </a:r>
            <a:r>
              <a:rPr 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time</a:t>
            </a:r>
            <a:endParaRPr lang="en-US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Staff unsure about screening of conditionally-eligible trip 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Excessively long trip checks should be expanded to include some shorter-distanced trips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ADA-related complaints not tracked separately; resolutions not documented, response not tracked; patterns not assessed</a:t>
            </a:r>
            <a:endParaRPr lang="en-US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PAFR </a:t>
            </a:r>
            <a:r>
              <a:rPr 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 </a:t>
            </a:r>
            <a:r>
              <a:rPr lang="en-US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nor a </a:t>
            </a:r>
            <a:r>
              <a:rPr 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related incentive or penalty in contract</a:t>
            </a:r>
            <a:endParaRPr lang="en-US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Definition of productivity standard in contract unclear</a:t>
            </a:r>
            <a:endParaRPr lang="en-US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Trips per mile standard in paratransit has little value</a:t>
            </a:r>
            <a:endParaRPr lang="en-US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4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ADA paratransit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A673C1-056B-4981-B750-DBB0D6F7AD9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55" y="1060260"/>
            <a:ext cx="7482190" cy="546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2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E&amp;D Partners- Chittenden County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899" y="1238035"/>
            <a:ext cx="8375903" cy="514847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Cathedral Square Senior Living and </a:t>
            </a:r>
            <a:r>
              <a:rPr lang="en-US" sz="2000" dirty="0" smtClean="0"/>
              <a:t>Holy Cross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CVAA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CVAA/countywide: no restrictions on </a:t>
            </a:r>
            <a:r>
              <a:rPr lang="en-US" sz="2000" dirty="0" smtClean="0"/>
              <a:t>origins/destinations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Champlain Senior </a:t>
            </a:r>
            <a:r>
              <a:rPr lang="en-US" sz="2000" dirty="0" smtClean="0"/>
              <a:t>Center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City of </a:t>
            </a:r>
            <a:r>
              <a:rPr lang="en-US" sz="2000" dirty="0" smtClean="0"/>
              <a:t>Winooski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Milton Family </a:t>
            </a:r>
            <a:r>
              <a:rPr lang="en-US" sz="2000" dirty="0" smtClean="0"/>
              <a:t>Center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Colchester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Hinesburg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Richmond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Williston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A673C1-056B-4981-B750-DBB0D6F7AD9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65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899" y="420948"/>
            <a:ext cx="8375903" cy="7315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GMT PARATRANSIT SERVICES in Washington CO. &amp; franklin CO.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898" y="1288357"/>
            <a:ext cx="8725525" cy="51673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Paratransit service operated for E&amp;D, Medicaid NEMT and </a:t>
            </a:r>
            <a:r>
              <a:rPr lang="en-US" dirty="0"/>
              <a:t>g</a:t>
            </a:r>
            <a:r>
              <a:rPr lang="en-US" dirty="0" smtClean="0"/>
              <a:t>eneral </a:t>
            </a:r>
            <a:r>
              <a:rPr lang="en-US" dirty="0"/>
              <a:t>p</a:t>
            </a:r>
            <a:r>
              <a:rPr lang="en-US" dirty="0" smtClean="0"/>
              <a:t>ublic trips (Routes 79, 90, 91 in Washington Co only) by GMT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GMT provides all call center/operational functions and assets (vehicles, software, tablets, telephone,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Call center (reservations/scheduling) functions located in Burlington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Operations/dispatch functions in Berlin and St. Albans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Paratransit fleets</a:t>
            </a:r>
          </a:p>
          <a:p>
            <a:pPr marL="584194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Washington Co: </a:t>
            </a:r>
            <a:r>
              <a:rPr lang="en-US" sz="2000" dirty="0" smtClean="0">
                <a:solidFill>
                  <a:schemeClr val="tx1"/>
                </a:solidFill>
              </a:rPr>
              <a:t>12</a:t>
            </a:r>
            <a:r>
              <a:rPr lang="en-US" sz="2000" dirty="0" smtClean="0"/>
              <a:t> vehicles providing E&amp;D or NEMT (or both) or GP</a:t>
            </a:r>
          </a:p>
          <a:p>
            <a:pPr marL="584194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Franklin Co: </a:t>
            </a:r>
            <a:r>
              <a:rPr lang="en-US" sz="2000" dirty="0" smtClean="0">
                <a:solidFill>
                  <a:schemeClr val="tx1"/>
                </a:solidFill>
              </a:rPr>
              <a:t>8</a:t>
            </a:r>
            <a:r>
              <a:rPr lang="en-US" sz="2000" dirty="0" smtClean="0"/>
              <a:t> vehicles </a:t>
            </a:r>
            <a:r>
              <a:rPr lang="en-US" sz="2000" dirty="0"/>
              <a:t>providing E&amp;D or NEMT (or both</a:t>
            </a:r>
            <a:r>
              <a:rPr lang="en-US" sz="2000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A673C1-056B-4981-B750-DBB0D6F7AD9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3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899" y="328740"/>
            <a:ext cx="8594896" cy="731520"/>
          </a:xfrm>
        </p:spPr>
        <p:txBody>
          <a:bodyPr>
            <a:normAutofit fontScale="90000"/>
          </a:bodyPr>
          <a:lstStyle/>
          <a:p>
            <a:r>
              <a:rPr lang="en-US" dirty="0"/>
              <a:t>GMT PARATRANSIT SERVICES </a:t>
            </a:r>
            <a:r>
              <a:rPr lang="en-US" dirty="0" smtClean="0"/>
              <a:t>in grand isle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CIDER provides E&amp;D paratransit and Medicaid NEMT services under contract to GMT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CIDER </a:t>
            </a:r>
            <a:r>
              <a:rPr lang="en-US" dirty="0"/>
              <a:t>performs all </a:t>
            </a:r>
            <a:r>
              <a:rPr lang="en-US" dirty="0" smtClean="0"/>
              <a:t>functions and supplies </a:t>
            </a:r>
            <a:r>
              <a:rPr lang="en-US" dirty="0"/>
              <a:t>most </a:t>
            </a:r>
            <a:r>
              <a:rPr lang="en-US" dirty="0" smtClean="0"/>
              <a:t>of the assets (except for software supplied by GMT)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Currently has a total of 7 vehicles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A673C1-056B-4981-B750-DBB0D6F7AD9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PARATRANSIT -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Most ADA paratransit needs are being met through route-deviation services; however….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GMT should be providing ADA paratransit for:</a:t>
            </a:r>
          </a:p>
          <a:p>
            <a:pPr marL="584194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Washington County</a:t>
            </a:r>
          </a:p>
          <a:p>
            <a:pPr marL="812788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Route 85, Hanover Shuttle (Tuesday only)</a:t>
            </a:r>
          </a:p>
          <a:p>
            <a:pPr marL="812788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Route 87, Northfield Community Shuttle </a:t>
            </a:r>
            <a:r>
              <a:rPr lang="en-US" dirty="0" smtClean="0"/>
              <a:t>(Wednesday only)</a:t>
            </a:r>
            <a:endParaRPr lang="en-US" dirty="0" smtClean="0"/>
          </a:p>
          <a:p>
            <a:pPr marL="812788" lvl="2" indent="-342900">
              <a:buFont typeface="Arial" panose="020B0604020202020204" pitchFamily="34" charset="0"/>
              <a:buChar char="•"/>
            </a:pPr>
            <a:r>
              <a:rPr lang="en-US" dirty="0"/>
              <a:t>Route </a:t>
            </a:r>
            <a:r>
              <a:rPr lang="en-US" dirty="0" smtClean="0"/>
              <a:t>89, City Commuter – local bus </a:t>
            </a:r>
            <a:r>
              <a:rPr lang="en-US" dirty="0" smtClean="0"/>
              <a:t>service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A673C1-056B-4981-B750-DBB0D6F7AD9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1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N Light 2016">
  <a:themeElements>
    <a:clrScheme name="GMT">
      <a:dk1>
        <a:srgbClr val="231F20"/>
      </a:dk1>
      <a:lt1>
        <a:sysClr val="window" lastClr="FFFFFF"/>
      </a:lt1>
      <a:dk2>
        <a:srgbClr val="231F20"/>
      </a:dk2>
      <a:lt2>
        <a:srgbClr val="A7A9AC"/>
      </a:lt2>
      <a:accent1>
        <a:srgbClr val="83B941"/>
      </a:accent1>
      <a:accent2>
        <a:srgbClr val="BE202E"/>
      </a:accent2>
      <a:accent3>
        <a:srgbClr val="3750A2"/>
      </a:accent3>
      <a:accent4>
        <a:srgbClr val="FBA919"/>
      </a:accent4>
      <a:accent5>
        <a:srgbClr val="7E60A9"/>
      </a:accent5>
      <a:accent6>
        <a:srgbClr val="9DD2E2"/>
      </a:accent6>
      <a:hlink>
        <a:srgbClr val="00659A"/>
      </a:hlink>
      <a:folHlink>
        <a:srgbClr val="5D1E79"/>
      </a:folHlink>
    </a:clrScheme>
    <a:fontScheme name="NN Arial-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N Light 2016" id="{8EB4098C-05CA-4C54-85CE-B7C7EA252F56}" vid="{A0E3E33C-61C4-4FA5-AEB8-FB2A82B43E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26224</TotalTime>
  <Words>1479</Words>
  <Application>Microsoft Office PowerPoint</Application>
  <PresentationFormat>On-screen Show (4:3)</PresentationFormat>
  <Paragraphs>241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.AppleSystemUIFont</vt:lpstr>
      <vt:lpstr>Arial</vt:lpstr>
      <vt:lpstr>Calibri</vt:lpstr>
      <vt:lpstr>Georgia</vt:lpstr>
      <vt:lpstr>Tahoma</vt:lpstr>
      <vt:lpstr>Times New Roman</vt:lpstr>
      <vt:lpstr>Tw Cen MT</vt:lpstr>
      <vt:lpstr>Wingdings</vt:lpstr>
      <vt:lpstr>NN Light 2016</vt:lpstr>
      <vt:lpstr>GMT NEXT GEN TRANSIT PLAN OVERVIEW OF PARATRANSIT SERVICES</vt:lpstr>
      <vt:lpstr>Overview of PARATRANSIT services:</vt:lpstr>
      <vt:lpstr>EXISTING CONDITIONS (FY 17)</vt:lpstr>
      <vt:lpstr>Urban paratransit service: Ssta</vt:lpstr>
      <vt:lpstr>Urban ADA paratransit service</vt:lpstr>
      <vt:lpstr>E&amp;D Partners- Chittenden County</vt:lpstr>
      <vt:lpstr>GMT PARATRANSIT SERVICES in Washington CO. &amp; franklin CO.</vt:lpstr>
      <vt:lpstr>GMT PARATRANSIT SERVICES in grand isle</vt:lpstr>
      <vt:lpstr>RURAL PARATRANSIT - OBSERVATIONS</vt:lpstr>
      <vt:lpstr>Performance stats</vt:lpstr>
      <vt:lpstr>Recommendations – urban</vt:lpstr>
      <vt:lpstr>Recommendations - urban</vt:lpstr>
      <vt:lpstr>Recommendations - urban</vt:lpstr>
      <vt:lpstr>Recommendations - rural</vt:lpstr>
    </vt:vector>
  </TitlesOfParts>
  <Company>Nelson\Nygaard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Eryn Rosenblum</dc:creator>
  <cp:lastModifiedBy>Rodman, Will</cp:lastModifiedBy>
  <cp:revision>353</cp:revision>
  <cp:lastPrinted>2017-06-09T13:11:54Z</cp:lastPrinted>
  <dcterms:created xsi:type="dcterms:W3CDTF">2016-09-08T19:59:55Z</dcterms:created>
  <dcterms:modified xsi:type="dcterms:W3CDTF">2017-11-27T16:15:22Z</dcterms:modified>
</cp:coreProperties>
</file>