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60" r:id="rId3"/>
    <p:sldId id="258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6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7207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0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410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74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1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7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4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6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2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7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7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4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82323-0AB2-4425-ABBC-FDDFFC6C0F7C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46C5B-D125-43DD-85BE-F7117E87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1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GMT NextGen Update</a:t>
            </a:r>
            <a:br>
              <a:rPr lang="en-US" dirty="0" smtClean="0"/>
            </a:br>
            <a:r>
              <a:rPr lang="en-US" sz="4000" dirty="0" smtClean="0"/>
              <a:t>CVRPC TAC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JULY, 24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0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78698"/>
            <a:ext cx="8596668" cy="388077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Nextgen</a:t>
            </a:r>
            <a:r>
              <a:rPr lang="en-US" dirty="0"/>
              <a:t> Comprehensive Service Analysis (CSA) kicked off in September 2017 with the first project presentation to the GMT Board on February 21, 2017.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GMT NextGen Transit Plan represents a comprehensive evaluation </a:t>
            </a:r>
            <a:r>
              <a:rPr lang="en-US" dirty="0" smtClean="0"/>
              <a:t>and analysis of </a:t>
            </a:r>
            <a:r>
              <a:rPr lang="en-US" dirty="0"/>
              <a:t>the complete GMT system as it exists </a:t>
            </a:r>
            <a:r>
              <a:rPr lang="en-US" dirty="0" smtClean="0"/>
              <a:t>today.</a:t>
            </a:r>
          </a:p>
          <a:p>
            <a:r>
              <a:rPr lang="en-US" dirty="0"/>
              <a:t>GMT was guided by a project Advisory Committee composed of GMT Board Members, Regional Planning Commission (RPC) staff and the Vermont Agency of Transportation (</a:t>
            </a:r>
            <a:r>
              <a:rPr lang="en-US" dirty="0" err="1"/>
              <a:t>Vtrans</a:t>
            </a:r>
            <a:r>
              <a:rPr lang="en-US" dirty="0"/>
              <a:t>).</a:t>
            </a:r>
          </a:p>
          <a:p>
            <a:r>
              <a:rPr lang="en-US" dirty="0" smtClean="0"/>
              <a:t>The plan was approved by the GMT Board of Commissioners on June 19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5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Phase 1: Cost Neutral Service Improvements (</a:t>
            </a:r>
            <a:r>
              <a:rPr lang="en-US" b="1" i="1" dirty="0"/>
              <a:t>12 to 18 months)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</a:t>
            </a:r>
            <a:r>
              <a:rPr lang="en-US" dirty="0"/>
              <a:t>one represents cost neutral service improvements that GMT can achieve in the short term. These include:</a:t>
            </a:r>
          </a:p>
          <a:p>
            <a:pPr lvl="1"/>
            <a:r>
              <a:rPr lang="en-US" b="1" dirty="0"/>
              <a:t>Simplifying service</a:t>
            </a:r>
            <a:r>
              <a:rPr lang="en-US" dirty="0"/>
              <a:t>; by making it faster and more direct, operating service consistently, and eliminating low ridership variants</a:t>
            </a:r>
          </a:p>
          <a:p>
            <a:pPr lvl="1"/>
            <a:r>
              <a:rPr lang="en-US" b="1" dirty="0"/>
              <a:t>Improving the schedule</a:t>
            </a:r>
            <a:r>
              <a:rPr lang="en-US" dirty="0"/>
              <a:t>; by revising service frequencies and spans to better match demand, operating service with regular/clock face headways, and adjusting service frequencies and span</a:t>
            </a:r>
          </a:p>
          <a:p>
            <a:pPr lvl="1"/>
            <a:r>
              <a:rPr lang="en-US" b="1" dirty="0"/>
              <a:t>Changing service type to provide more convenient service</a:t>
            </a:r>
            <a:r>
              <a:rPr lang="en-US" dirty="0"/>
              <a:t>; by providing complementary ADA paratransit in rural counties, and converting some Flex/Demand Response services to fixed-route</a:t>
            </a:r>
          </a:p>
          <a:p>
            <a:pPr lvl="1"/>
            <a:r>
              <a:rPr lang="en-US" b="1" dirty="0"/>
              <a:t>Improving public information</a:t>
            </a:r>
            <a:r>
              <a:rPr lang="en-US" dirty="0"/>
              <a:t>; by renumbering and renaming routes to improve legibility and avoid confusion, and improving brochures and maps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6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Phase 2: Service Enhancements (</a:t>
            </a:r>
            <a:r>
              <a:rPr lang="en-US" b="1" i="1" dirty="0"/>
              <a:t>2 – 5 years as funding becomes available)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149" y="1729252"/>
            <a:ext cx="8596668" cy="1521948"/>
          </a:xfrm>
        </p:spPr>
        <p:txBody>
          <a:bodyPr>
            <a:normAutofit/>
          </a:bodyPr>
          <a:lstStyle/>
          <a:p>
            <a:r>
              <a:rPr lang="en-US" dirty="0" smtClean="0"/>
              <a:t>Phase </a:t>
            </a:r>
            <a:r>
              <a:rPr lang="en-US" dirty="0"/>
              <a:t>two will focus on improvements in service span and frequency in areas that are already served – based on findings from market analysis and evaluation of existing services.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2149" y="303435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Phase 3: Future Expansion – </a:t>
            </a:r>
            <a:r>
              <a:rPr lang="en-US" b="1" i="1" dirty="0"/>
              <a:t>5 to 10 years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4355150"/>
            <a:ext cx="8596668" cy="152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During the course of NextGen many service expansion proposals were analyzed. Proposals that are not currently feasible may become so in the future, and further analysis will be a part of GMT’s next long term Transit Development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0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Conduct in-depth ridership analysis on any proposed service reduction or elimination</a:t>
            </a:r>
            <a:r>
              <a:rPr lang="en-US" b="1" dirty="0" smtClean="0"/>
              <a:t>.</a:t>
            </a:r>
          </a:p>
          <a:p>
            <a:pPr lvl="0"/>
            <a:r>
              <a:rPr lang="en-US" dirty="0" smtClean="0"/>
              <a:t>Developing </a:t>
            </a:r>
            <a:r>
              <a:rPr lang="en-US" dirty="0"/>
              <a:t>implementation timelines by service </a:t>
            </a:r>
            <a:r>
              <a:rPr lang="en-US" dirty="0" smtClean="0"/>
              <a:t>region and priority.</a:t>
            </a:r>
            <a:endParaRPr lang="en-US" dirty="0"/>
          </a:p>
          <a:p>
            <a:pPr lvl="0"/>
            <a:r>
              <a:rPr lang="en-US" dirty="0"/>
              <a:t>Creating schedules in GMT’s driver scheduling software to get more refined cost implications on a route level basis and a municipal level basis.</a:t>
            </a:r>
          </a:p>
          <a:p>
            <a:pPr lvl="0"/>
            <a:r>
              <a:rPr lang="en-US" dirty="0" smtClean="0"/>
              <a:t>Conduct </a:t>
            </a:r>
            <a:r>
              <a:rPr lang="en-US" dirty="0"/>
              <a:t>municipal outreach and meetings.</a:t>
            </a:r>
          </a:p>
          <a:p>
            <a:pPr lvl="0"/>
            <a:r>
              <a:rPr lang="en-US" dirty="0"/>
              <a:t>Hold another round of public meetings and ask for approval from the GMT Board prior to any service changes per GMT’s Service Change Policy.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NextGen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Project </a:t>
            </a:r>
            <a:r>
              <a:rPr lang="en-US" dirty="0"/>
              <a:t>Timeline</a:t>
            </a:r>
          </a:p>
          <a:p>
            <a:pPr lvl="0"/>
            <a:r>
              <a:rPr lang="en-US" dirty="0"/>
              <a:t>Public Involvement Plan</a:t>
            </a:r>
          </a:p>
          <a:p>
            <a:pPr lvl="0"/>
            <a:r>
              <a:rPr lang="en-US" dirty="0"/>
              <a:t>Paratransit Services Review</a:t>
            </a:r>
          </a:p>
          <a:p>
            <a:pPr lvl="0"/>
            <a:r>
              <a:rPr lang="en-US" dirty="0"/>
              <a:t>Review of Previous Plans &amp; Studies</a:t>
            </a:r>
          </a:p>
          <a:p>
            <a:pPr lvl="0"/>
            <a:r>
              <a:rPr lang="en-US" dirty="0"/>
              <a:t>Service Guidelines Document</a:t>
            </a:r>
          </a:p>
          <a:p>
            <a:pPr lvl="0"/>
            <a:r>
              <a:rPr lang="en-US" dirty="0"/>
              <a:t>Market Analysis</a:t>
            </a:r>
          </a:p>
          <a:p>
            <a:pPr lvl="0"/>
            <a:r>
              <a:rPr lang="en-US" dirty="0"/>
              <a:t>Route Profiles</a:t>
            </a:r>
          </a:p>
          <a:p>
            <a:pPr lvl="0"/>
            <a:r>
              <a:rPr lang="en-US" dirty="0"/>
              <a:t>Fare Analysis</a:t>
            </a:r>
          </a:p>
          <a:p>
            <a:pPr lvl="0"/>
            <a:r>
              <a:rPr lang="en-US" sz="2000" b="1" dirty="0"/>
              <a:t>Service Improvement </a:t>
            </a:r>
            <a:r>
              <a:rPr lang="en-US" sz="2000" b="1" dirty="0" smtClean="0"/>
              <a:t>Recommendations</a:t>
            </a:r>
          </a:p>
          <a:p>
            <a:pPr lvl="0"/>
            <a:r>
              <a:rPr lang="en-US" sz="2000" b="1" dirty="0" smtClean="0"/>
              <a:t>Public Feedback Report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841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429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GMT NextGen Update CVRPC TAC</vt:lpstr>
      <vt:lpstr>Background</vt:lpstr>
      <vt:lpstr>Phase 1: Cost Neutral Service Improvements (12 to 18 months) </vt:lpstr>
      <vt:lpstr>Phase 2: Service Enhancements (2 – 5 years as funding becomes available) </vt:lpstr>
      <vt:lpstr>Next Steps</vt:lpstr>
      <vt:lpstr>NextGen Documents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GMT NextGen Update CVRPC TAC</dc:title>
  <dc:creator>Rachel Kennedy</dc:creator>
  <cp:lastModifiedBy>Chris Loyer</cp:lastModifiedBy>
  <cp:revision>6</cp:revision>
  <dcterms:created xsi:type="dcterms:W3CDTF">2018-07-24T21:00:57Z</dcterms:created>
  <dcterms:modified xsi:type="dcterms:W3CDTF">2018-07-26T13:37:39Z</dcterms:modified>
</cp:coreProperties>
</file>