
<file path=[Content_Types].xml><?xml version="1.0" encoding="utf-8"?>
<Types xmlns="http://schemas.openxmlformats.org/package/2006/content-types">
  <Default Extension="05FC08F0" ContentType="image/png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999" r:id="rId1"/>
  </p:sldMasterIdLst>
  <p:notesMasterIdLst>
    <p:notesMasterId r:id="rId51"/>
  </p:notesMasterIdLst>
  <p:sldIdLst>
    <p:sldId id="256" r:id="rId2"/>
    <p:sldId id="374" r:id="rId3"/>
    <p:sldId id="257" r:id="rId4"/>
    <p:sldId id="337" r:id="rId5"/>
    <p:sldId id="347" r:id="rId6"/>
    <p:sldId id="350" r:id="rId7"/>
    <p:sldId id="326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2" r:id="rId20"/>
    <p:sldId id="373" r:id="rId21"/>
    <p:sldId id="305" r:id="rId22"/>
    <p:sldId id="311" r:id="rId23"/>
    <p:sldId id="306" r:id="rId24"/>
    <p:sldId id="316" r:id="rId25"/>
    <p:sldId id="359" r:id="rId26"/>
    <p:sldId id="358" r:id="rId27"/>
    <p:sldId id="375" r:id="rId28"/>
    <p:sldId id="400" r:id="rId29"/>
    <p:sldId id="377" r:id="rId30"/>
    <p:sldId id="380" r:id="rId31"/>
    <p:sldId id="381" r:id="rId32"/>
    <p:sldId id="384" r:id="rId33"/>
    <p:sldId id="385" r:id="rId34"/>
    <p:sldId id="387" r:id="rId35"/>
    <p:sldId id="392" r:id="rId36"/>
    <p:sldId id="391" r:id="rId37"/>
    <p:sldId id="393" r:id="rId38"/>
    <p:sldId id="390" r:id="rId39"/>
    <p:sldId id="356" r:id="rId40"/>
    <p:sldId id="396" r:id="rId41"/>
    <p:sldId id="397" r:id="rId42"/>
    <p:sldId id="376" r:id="rId43"/>
    <p:sldId id="398" r:id="rId44"/>
    <p:sldId id="399" r:id="rId45"/>
    <p:sldId id="258" r:id="rId46"/>
    <p:sldId id="259" r:id="rId47"/>
    <p:sldId id="261" r:id="rId48"/>
    <p:sldId id="263" r:id="rId49"/>
    <p:sldId id="349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7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7"/>
    <p:restoredTop sz="91212" autoAdjust="0"/>
  </p:normalViewPr>
  <p:slideViewPr>
    <p:cSldViewPr snapToGrid="0" snapToObjects="1">
      <p:cViewPr varScale="1">
        <p:scale>
          <a:sx n="119" d="100"/>
          <a:sy n="119" d="100"/>
        </p:scale>
        <p:origin x="21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84B0B-D4F7-2C4B-AE09-279E4A4830FC}" type="datetimeFigureOut">
              <a:t>5/6/20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DDEE5-C4B8-AD4B-852C-ABF97BA081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1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project tasks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DDEE5-C4B8-AD4B-852C-ABF97BA081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25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32519-C709-44A3-B5B4-6678F7E38C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6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10A7-82CC-7F44-A7DD-B1F9AC82F9DE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10A7-82CC-7F44-A7DD-B1F9AC82F9DE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10A7-82CC-7F44-A7DD-B1F9AC82F9DE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10A7-82CC-7F44-A7DD-B1F9AC82F9DE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10A7-82CC-7F44-A7DD-B1F9AC82F9DE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10A7-82CC-7F44-A7DD-B1F9AC82F9DE}" type="slidenum">
              <a:rPr lang="uk-UA"/>
              <a:t>‹#›</a:t>
            </a:fld>
            <a:endParaRPr lang="uk-UA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10A7-82CC-7F44-A7DD-B1F9AC82F9DE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10A7-82CC-7F44-A7DD-B1F9AC82F9DE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CF501A3-90EF-1B48-A6F0-A9D1FD57B58C}" type="datetimeFigureOut"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5AC10A7-82CC-7F44-A7DD-B1F9AC82F9DE}" type="slidenum">
              <a:rPr lang="uk-UA"/>
              <a:t>‹#›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025" name="Picture 1" descr="Screen Shot 2018-03-21 at 3"/>
          <p:cNvPicPr>
            <a:picLocks noChangeAspect="1" noChangeArrowheads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8" b="4019"/>
          <a:stretch/>
        </p:blipFill>
        <p:spPr bwMode="auto">
          <a:xfrm>
            <a:off x="7315200" y="193039"/>
            <a:ext cx="1269048" cy="938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Screen Shot 2018-06-11 at 2.10.49 PM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93040"/>
            <a:ext cx="2164079" cy="9023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00" r:id="rId1"/>
    <p:sldLayoutId id="2147485001" r:id="rId2"/>
    <p:sldLayoutId id="2147485002" r:id="rId3"/>
    <p:sldLayoutId id="2147485003" r:id="rId4"/>
    <p:sldLayoutId id="2147485004" r:id="rId5"/>
    <p:sldLayoutId id="2147485005" r:id="rId6"/>
    <p:sldLayoutId id="2147485006" r:id="rId7"/>
    <p:sldLayoutId id="2147485007" r:id="rId8"/>
    <p:sldLayoutId id="2147485008" r:id="rId9"/>
    <p:sldLayoutId id="2147485009" r:id="rId10"/>
    <p:sldLayoutId id="2147485010" r:id="rId11"/>
    <p:sldLayoutId id="2147485011" r:id="rId12"/>
    <p:sldLayoutId id="2147485012" r:id="rId13"/>
    <p:sldLayoutId id="2147485013" r:id="rId14"/>
    <p:sldLayoutId id="2147485014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rgbClr val="2B7903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rgbClr val="2B7903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05FC08F0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slature.vermont.gov/assets/Legislative-Reports/Section-20-Report-01-07-20-FINAL.pdf" TargetMode="External"/><Relationship Id="rId2" Type="http://schemas.openxmlformats.org/officeDocument/2006/relationships/hyperlink" Target="https://vtrans.vermont.gov/planning/PTP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10110"/>
            <a:ext cx="8915400" cy="1525033"/>
          </a:xfrm>
        </p:spPr>
        <p:txBody>
          <a:bodyPr>
            <a:noAutofit/>
          </a:bodyPr>
          <a:lstStyle/>
          <a:p>
            <a:r>
              <a:rPr lang="en-US" sz="3800" dirty="0"/>
              <a:t>Transit Futures:</a:t>
            </a:r>
            <a:br>
              <a:rPr lang="en-US" sz="3800" dirty="0"/>
            </a:br>
            <a:r>
              <a:rPr lang="en-US" sz="3800" dirty="0"/>
              <a:t>PTPP – Section 20 – COVID-19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/>
              <a:t>GMT Board</a:t>
            </a:r>
          </a:p>
          <a:p>
            <a:endParaRPr lang="en-US" sz="2400" b="1" dirty="0"/>
          </a:p>
          <a:p>
            <a:r>
              <a:rPr lang="en-US" dirty="0"/>
              <a:t>May 11, 2020</a:t>
            </a:r>
          </a:p>
          <a:p>
            <a:endParaRPr lang="en-US" dirty="0"/>
          </a:p>
          <a:p>
            <a:r>
              <a:rPr lang="en-US" dirty="0"/>
              <a:t>Stephen </a:t>
            </a:r>
            <a:r>
              <a:rPr lang="en-US" dirty="0" err="1"/>
              <a:t>Falbel</a:t>
            </a:r>
            <a:br>
              <a:rPr lang="en-US" dirty="0"/>
            </a:br>
            <a:r>
              <a:rPr lang="en-US" dirty="0"/>
              <a:t>Steadman Hill Consulting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1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E70E-2D37-C347-AB45-AF7A6D70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Economic Trends &amp;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B6A9A-0D17-1A4A-9D7F-00D324651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2801353" cy="4021147"/>
          </a:xfrm>
        </p:spPr>
        <p:txBody>
          <a:bodyPr>
            <a:normAutofit/>
          </a:bodyPr>
          <a:lstStyle/>
          <a:p>
            <a:r>
              <a:rPr lang="en-US"/>
              <a:t>Job growth in the past decade restricted to Northwest and Central Vermont</a:t>
            </a:r>
          </a:p>
          <a:p>
            <a:r>
              <a:rPr lang="en-US"/>
              <a:t>Chittenden County accounts for a third of all jobs in Vermont and half of new jobs created since 2008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1759AC-59E7-1340-99BA-CE2129AEF20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777" y="2379294"/>
            <a:ext cx="5082675" cy="412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69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95F4C-2D35-B34E-8180-85FBD0D1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Transit and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2B6A9-3D63-344E-B8E9-667F1FBF4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30366"/>
          </a:xfrm>
        </p:spPr>
        <p:txBody>
          <a:bodyPr>
            <a:normAutofit/>
          </a:bodyPr>
          <a:lstStyle/>
          <a:p>
            <a:r>
              <a:rPr lang="en-US"/>
              <a:t>In urban areas, transit can allow for economic growth without building more roads and parking and can reduce congestion</a:t>
            </a:r>
          </a:p>
          <a:p>
            <a:r>
              <a:rPr lang="en-US"/>
              <a:t>In both urban and rural areas, transit can provide access to jobs for people who cannot drive</a:t>
            </a:r>
          </a:p>
          <a:p>
            <a:r>
              <a:rPr lang="en-US"/>
              <a:t>In rural areas, transit may be the only mobility option for people who cannot afford a car</a:t>
            </a:r>
          </a:p>
          <a:p>
            <a:r>
              <a:rPr lang="en-US"/>
              <a:t>Access to jobs identified as one of the primary themes during the needs analysis from both employer and employee perspectives</a:t>
            </a:r>
          </a:p>
        </p:txBody>
      </p:sp>
    </p:spTree>
    <p:extLst>
      <p:ext uri="{BB962C8B-B14F-4D97-AF65-F5344CB8AC3E}">
        <p14:creationId xmlns:p14="http://schemas.microsoft.com/office/powerpoint/2010/main" val="453106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014E-4EAF-784C-B7FD-BAC10CC8D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PTPP Strategies –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B7B63-4B81-CB4F-BE3D-F79C5D496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awareness of carpool/vanpool options through Go Vermont</a:t>
            </a:r>
          </a:p>
          <a:p>
            <a:r>
              <a:rPr lang="en-US" dirty="0"/>
              <a:t>Enlist support of employers in new </a:t>
            </a:r>
            <a:r>
              <a:rPr lang="en-US" dirty="0" err="1"/>
              <a:t>JobRides</a:t>
            </a:r>
            <a:r>
              <a:rPr lang="en-US" dirty="0"/>
              <a:t> program</a:t>
            </a:r>
          </a:p>
          <a:p>
            <a:r>
              <a:rPr lang="en-US" dirty="0"/>
              <a:t>Create “late bus” for shift workers</a:t>
            </a:r>
          </a:p>
          <a:p>
            <a:r>
              <a:rPr lang="en-US" dirty="0"/>
              <a:t>Expand partnership with Good News Garage</a:t>
            </a:r>
          </a:p>
          <a:p>
            <a:r>
              <a:rPr lang="en-US" dirty="0"/>
              <a:t>Consider partnerships with Uber/Lyft, volunteer groups, where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33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44CD-B154-D94B-92BD-84F655141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Technology and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74D6-4CC5-2B47-AE20-6007A4654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1"/>
            <a:ext cx="7610476" cy="3997743"/>
          </a:xfrm>
        </p:spPr>
        <p:txBody>
          <a:bodyPr>
            <a:normAutofit/>
          </a:bodyPr>
          <a:lstStyle/>
          <a:p>
            <a:r>
              <a:rPr lang="en-US"/>
              <a:t>Multiple impacts on public transit</a:t>
            </a:r>
          </a:p>
          <a:p>
            <a:pPr lvl="1"/>
            <a:r>
              <a:rPr lang="en-US"/>
              <a:t>Real-time information for passengers: Where’s my bus?</a:t>
            </a:r>
          </a:p>
          <a:p>
            <a:pPr lvl="1"/>
            <a:r>
              <a:rPr lang="en-US"/>
              <a:t>Operational management for transit agencies       reliability</a:t>
            </a:r>
          </a:p>
          <a:p>
            <a:pPr lvl="1"/>
            <a:r>
              <a:rPr lang="en-US"/>
              <a:t>Mobility on demand, more flexible trip planning</a:t>
            </a:r>
          </a:p>
          <a:p>
            <a:r>
              <a:rPr lang="en-US"/>
              <a:t>Ride-hailing services</a:t>
            </a:r>
          </a:p>
          <a:p>
            <a:pPr lvl="1"/>
            <a:r>
              <a:rPr lang="en-US"/>
              <a:t>Limited impact outside of Chittenden County thus far</a:t>
            </a:r>
          </a:p>
          <a:p>
            <a:pPr lvl="1"/>
            <a:r>
              <a:rPr lang="en-US"/>
              <a:t>How do they integrate with other public transit?</a:t>
            </a:r>
          </a:p>
          <a:p>
            <a:r>
              <a:rPr lang="en-US"/>
              <a:t>Challenges</a:t>
            </a:r>
          </a:p>
          <a:p>
            <a:pPr lvl="1"/>
            <a:r>
              <a:rPr lang="en-US"/>
              <a:t>Not everyone has a smartphone</a:t>
            </a:r>
          </a:p>
          <a:p>
            <a:pPr lvl="1"/>
            <a:r>
              <a:rPr lang="en-US"/>
              <a:t>Cellular access/broadband not universally available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0D92AD-5529-1A46-8068-A32F138D3640}"/>
              </a:ext>
            </a:extLst>
          </p:cNvPr>
          <p:cNvCxnSpPr/>
          <p:nvPr/>
        </p:nvCxnSpPr>
        <p:spPr>
          <a:xfrm>
            <a:off x="7084193" y="3515628"/>
            <a:ext cx="308009" cy="0"/>
          </a:xfrm>
          <a:prstGeom prst="line">
            <a:avLst/>
          </a:prstGeom>
          <a:ln w="50800">
            <a:solidFill>
              <a:srgbClr val="2B7903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581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11796-693B-184F-84AB-F5183CD18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PTPP Strategies –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4D4CD-5A00-0440-B41E-3A862A8A8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Create new paradigm for demand response service</a:t>
            </a:r>
          </a:p>
          <a:p>
            <a:r>
              <a:rPr lang="en-US"/>
              <a:t>Work with microtransit companies for software</a:t>
            </a:r>
          </a:p>
          <a:p>
            <a:pPr lvl="1"/>
            <a:r>
              <a:rPr lang="en-US"/>
              <a:t>Multi-program integration (Medicaid, E&amp;D, client-pay, etc.)</a:t>
            </a:r>
          </a:p>
          <a:p>
            <a:pPr lvl="1"/>
            <a:r>
              <a:rPr lang="en-US"/>
              <a:t>Multi-resource integration (vans, taxis, volunteer drivers, bus routes, TNCs)</a:t>
            </a:r>
          </a:p>
          <a:p>
            <a:r>
              <a:rPr lang="en-US"/>
              <a:t>Use expanded volunteer driver pool as a resource statewide</a:t>
            </a:r>
          </a:p>
          <a:p>
            <a:r>
              <a:rPr lang="en-US"/>
              <a:t>Link to Personal Mobility Accounts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39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708A7-15FE-DE42-AFE8-E56CE053E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80F66-466C-F74B-920B-42B27DCD1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Depends on geography</a:t>
            </a:r>
          </a:p>
          <a:p>
            <a:pPr lvl="1"/>
            <a:r>
              <a:rPr lang="en-US"/>
              <a:t>High awareness in Chittenden County</a:t>
            </a:r>
          </a:p>
          <a:p>
            <a:pPr lvl="1"/>
            <a:r>
              <a:rPr lang="en-US"/>
              <a:t>Lower awareness in rural areas</a:t>
            </a:r>
          </a:p>
          <a:p>
            <a:r>
              <a:rPr lang="en-US"/>
              <a:t>Depends on age, income and disability</a:t>
            </a:r>
          </a:p>
          <a:p>
            <a:pPr lvl="1"/>
            <a:r>
              <a:rPr lang="en-US"/>
              <a:t>Those who can drive don’t think much about transit</a:t>
            </a:r>
          </a:p>
          <a:p>
            <a:r>
              <a:rPr lang="en-US"/>
              <a:t>Depends on the type of service</a:t>
            </a:r>
          </a:p>
          <a:p>
            <a:pPr lvl="1"/>
            <a:r>
              <a:rPr lang="en-US"/>
              <a:t>Local and commuter bus routes more visible</a:t>
            </a:r>
          </a:p>
          <a:p>
            <a:pPr lvl="1"/>
            <a:r>
              <a:rPr lang="en-US"/>
              <a:t>Rural services run less frequently, less visible</a:t>
            </a:r>
          </a:p>
          <a:p>
            <a:pPr lvl="1"/>
            <a:r>
              <a:rPr lang="en-US"/>
              <a:t>Volunteer driver services may be totally invisible</a:t>
            </a:r>
          </a:p>
        </p:txBody>
      </p:sp>
    </p:spTree>
    <p:extLst>
      <p:ext uri="{BB962C8B-B14F-4D97-AF65-F5344CB8AC3E}">
        <p14:creationId xmlns:p14="http://schemas.microsoft.com/office/powerpoint/2010/main" val="620015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79F3F-E0A5-C940-AFC0-09BE003A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PTPP Strategies –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23C68-DCA5-6C4D-B495-8667B98A0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06512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Continue investment in Go Vermont</a:t>
            </a:r>
          </a:p>
          <a:p>
            <a:pPr lvl="1"/>
            <a:r>
              <a:rPr lang="en-US"/>
              <a:t>Expand capabilities</a:t>
            </a:r>
          </a:p>
          <a:p>
            <a:pPr lvl="1"/>
            <a:r>
              <a:rPr lang="en-US"/>
              <a:t>Increase marketing</a:t>
            </a:r>
          </a:p>
          <a:p>
            <a:pPr lvl="1"/>
            <a:r>
              <a:rPr lang="en-US"/>
              <a:t>Create interactive map of bus routes</a:t>
            </a:r>
          </a:p>
          <a:p>
            <a:r>
              <a:rPr lang="en-US"/>
              <a:t>VTrans-sponsored project to document stories of the value of public transit</a:t>
            </a:r>
          </a:p>
          <a:p>
            <a:pPr lvl="1"/>
            <a:r>
              <a:rPr lang="en-US"/>
              <a:t>Video and audio interviews with beneficiaries</a:t>
            </a:r>
          </a:p>
          <a:p>
            <a:pPr lvl="1"/>
            <a:r>
              <a:rPr lang="en-US"/>
              <a:t>Could be used at Town Meetings and elsewhere</a:t>
            </a:r>
          </a:p>
          <a:p>
            <a:r>
              <a:rPr lang="en-US"/>
              <a:t>Continue/expand partnerships and activities</a:t>
            </a:r>
          </a:p>
          <a:p>
            <a:pPr lvl="1"/>
            <a:r>
              <a:rPr lang="en-US"/>
              <a:t>Partners include AARP, State agencies, elected officials, Community Transportation Association of America (CTAA), Vermont Public Radio/Television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39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23E5-C7DA-C147-9886-301D5F24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Land Use and Housing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559CD-1757-6643-93A6-16A5DD48D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60% of Vermonters live in areas classified as rural</a:t>
            </a:r>
          </a:p>
          <a:p>
            <a:r>
              <a:rPr lang="en-US"/>
              <a:t>Average population density is 68 people per square mile</a:t>
            </a:r>
          </a:p>
          <a:p>
            <a:pPr lvl="1"/>
            <a:r>
              <a:rPr lang="en-US"/>
              <a:t>Lowest density: Northeast Kingdom - 32</a:t>
            </a:r>
          </a:p>
          <a:p>
            <a:pPr lvl="1"/>
            <a:r>
              <a:rPr lang="en-US"/>
              <a:t>Highest density: Chittenden County - 299</a:t>
            </a:r>
          </a:p>
          <a:p>
            <a:r>
              <a:rPr lang="en-US"/>
              <a:t>Vermont has one urbanized area (Burlington) and 19 “urban clusters” with 2,500-50,000 people each</a:t>
            </a:r>
          </a:p>
        </p:txBody>
      </p:sp>
    </p:spTree>
    <p:extLst>
      <p:ext uri="{BB962C8B-B14F-4D97-AF65-F5344CB8AC3E}">
        <p14:creationId xmlns:p14="http://schemas.microsoft.com/office/powerpoint/2010/main" val="1797920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C140D-0FA2-3349-9136-380042F18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Challenges – Land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B5A60-5607-5440-9EAA-86542A044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02057"/>
          </a:xfrm>
        </p:spPr>
        <p:txBody>
          <a:bodyPr>
            <a:normAutofit/>
          </a:bodyPr>
          <a:lstStyle/>
          <a:p>
            <a:r>
              <a:rPr lang="en-US" dirty="0"/>
              <a:t>Traditional bus routes viable only in areas with high enough density – 3 households or 4 jobs per acre</a:t>
            </a:r>
          </a:p>
          <a:p>
            <a:r>
              <a:rPr lang="en-US" dirty="0"/>
              <a:t>Safe, comfortable and accessible pedestrian environment is essential to public transit routes</a:t>
            </a:r>
          </a:p>
          <a:p>
            <a:pPr lvl="1"/>
            <a:r>
              <a:rPr lang="en-US" dirty="0"/>
              <a:t>Sidewalks, crosswalks, safe places to wait for the bus</a:t>
            </a:r>
          </a:p>
          <a:p>
            <a:r>
              <a:rPr lang="en-US" dirty="0"/>
              <a:t>Obstacles to compact development</a:t>
            </a:r>
          </a:p>
          <a:p>
            <a:pPr lvl="1"/>
            <a:r>
              <a:rPr lang="en-US" dirty="0"/>
              <a:t>Lack of infrastructure (water and sewer) capacity</a:t>
            </a:r>
          </a:p>
          <a:p>
            <a:pPr lvl="1"/>
            <a:r>
              <a:rPr lang="en-US" dirty="0"/>
              <a:t>Zoning bylaws and local opposition</a:t>
            </a:r>
          </a:p>
          <a:p>
            <a:pPr lvl="1"/>
            <a:r>
              <a:rPr lang="en-US" dirty="0"/>
              <a:t>Reliance on private-sector initiatives to build housing</a:t>
            </a:r>
          </a:p>
          <a:p>
            <a:pPr lvl="1"/>
            <a:r>
              <a:rPr lang="en-US" dirty="0"/>
              <a:t>Coordination with commercial/retail development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06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80C18-073B-BB40-B8E3-219EDA92C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56"/>
            <a:ext cx="8724900" cy="914400"/>
          </a:xfrm>
        </p:spPr>
        <p:txBody>
          <a:bodyPr>
            <a:noAutofit/>
          </a:bodyPr>
          <a:lstStyle/>
          <a:p>
            <a:r>
              <a:rPr lang="en-US" sz="2800" dirty="0"/>
              <a:t>PTPP Strategies – Transit-supportive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0F0E7-0EBD-7D43-A77B-120DDF191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02661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Continue to work with District Commission staff and RPCs to ensure that, as applicable:</a:t>
            </a:r>
          </a:p>
          <a:p>
            <a:pPr lvl="1"/>
            <a:r>
              <a:rPr lang="en-US" dirty="0"/>
              <a:t>Transit providers are engaged in the development review process.</a:t>
            </a:r>
          </a:p>
          <a:p>
            <a:pPr lvl="1"/>
            <a:r>
              <a:rPr lang="en-US" dirty="0"/>
              <a:t>Multimodal connectivity is considered in both Act250 and the  local development review process.</a:t>
            </a:r>
          </a:p>
          <a:p>
            <a:pPr lvl="0"/>
            <a:r>
              <a:rPr lang="en-US" dirty="0"/>
              <a:t>Work with state, regional and local agencies to integrate transit into land use planning</a:t>
            </a:r>
          </a:p>
          <a:p>
            <a:pPr lvl="1"/>
            <a:r>
              <a:rPr lang="en-US" dirty="0"/>
              <a:t>Density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Accommodations</a:t>
            </a:r>
          </a:p>
          <a:p>
            <a:pPr lvl="0"/>
            <a:r>
              <a:rPr lang="en-US" dirty="0"/>
              <a:t>Promote objectives from Long Range Transportation Plan</a:t>
            </a:r>
          </a:p>
          <a:p>
            <a:pPr lvl="1"/>
            <a:r>
              <a:rPr lang="en-US" dirty="0"/>
              <a:t>Maintain and strengthen the vitality of Vermont’s villages and downtowns.</a:t>
            </a:r>
          </a:p>
          <a:p>
            <a:pPr lvl="1"/>
            <a:r>
              <a:rPr lang="en-US" dirty="0"/>
              <a:t>Make transportation investments that promote active transportation and reduce social isolation.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0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AE91-7A7D-D242-8360-C07379E0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52664-6C14-C341-B86B-0773D43FE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23572"/>
          </a:xfrm>
        </p:spPr>
        <p:txBody>
          <a:bodyPr/>
          <a:lstStyle/>
          <a:p>
            <a:r>
              <a:rPr lang="en-US" dirty="0"/>
              <a:t>Public Transit Policy Plan</a:t>
            </a:r>
          </a:p>
          <a:p>
            <a:pPr lvl="1"/>
            <a:r>
              <a:rPr lang="en-US" dirty="0"/>
              <a:t>10-year vision covering all of Vermont</a:t>
            </a:r>
          </a:p>
          <a:p>
            <a:pPr lvl="1"/>
            <a:r>
              <a:rPr lang="en-US" dirty="0"/>
              <a:t>Completed in February 2020</a:t>
            </a:r>
          </a:p>
          <a:p>
            <a:r>
              <a:rPr lang="en-US" dirty="0"/>
              <a:t>Section 20 Report</a:t>
            </a:r>
          </a:p>
          <a:p>
            <a:pPr lvl="1"/>
            <a:r>
              <a:rPr lang="en-US" dirty="0"/>
              <a:t>Commissioned by legislature in 2019 session</a:t>
            </a:r>
          </a:p>
          <a:p>
            <a:pPr lvl="1"/>
            <a:r>
              <a:rPr lang="en-US" dirty="0"/>
              <a:t>Focuses on methods of increasing transit ridership</a:t>
            </a:r>
          </a:p>
          <a:p>
            <a:pPr lvl="1"/>
            <a:r>
              <a:rPr lang="en-US" dirty="0"/>
              <a:t>Completed in January 2020</a:t>
            </a:r>
          </a:p>
          <a:p>
            <a:r>
              <a:rPr lang="en-US" dirty="0"/>
              <a:t>COVID-19</a:t>
            </a:r>
          </a:p>
          <a:p>
            <a:pPr lvl="1"/>
            <a:r>
              <a:rPr lang="en-US" dirty="0"/>
              <a:t>What are the short- and long-term implications of the pandemic for GMT?</a:t>
            </a:r>
          </a:p>
        </p:txBody>
      </p:sp>
    </p:spTree>
    <p:extLst>
      <p:ext uri="{BB962C8B-B14F-4D97-AF65-F5344CB8AC3E}">
        <p14:creationId xmlns:p14="http://schemas.microsoft.com/office/powerpoint/2010/main" val="3721336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7FE42-04ED-E64D-81F7-D113A939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Climate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68C2A-8C43-EA44-AE20-6419A1548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bus routes are available, fill them up with riders</a:t>
            </a:r>
          </a:p>
          <a:p>
            <a:r>
              <a:rPr lang="en-US" dirty="0"/>
              <a:t>Electrify the transit fleet</a:t>
            </a:r>
          </a:p>
          <a:p>
            <a:r>
              <a:rPr lang="en-US" dirty="0"/>
              <a:t>Award priority scoring to proposed fixed service transit routes that serve Downtowns and Villages</a:t>
            </a:r>
          </a:p>
          <a:p>
            <a:r>
              <a:rPr lang="en-US" dirty="0"/>
              <a:t>Continue to support the Vermont Planning and Development Act (</a:t>
            </a:r>
            <a:r>
              <a:rPr lang="en-US" b="1" dirty="0"/>
              <a:t>24</a:t>
            </a:r>
            <a:r>
              <a:rPr lang="en-US" dirty="0"/>
              <a:t> </a:t>
            </a:r>
            <a:r>
              <a:rPr lang="en-US" b="1" dirty="0"/>
              <a:t>V.S.A. § 4302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Making trips shorter by moving people closer together</a:t>
            </a:r>
          </a:p>
          <a:p>
            <a:pPr lvl="1"/>
            <a:r>
              <a:rPr lang="en-US" dirty="0"/>
              <a:t>Allows for more walking trips</a:t>
            </a:r>
          </a:p>
          <a:p>
            <a:pPr lvl="1"/>
            <a:r>
              <a:rPr lang="en-US" dirty="0"/>
              <a:t>Promotes more people sharing the same vehicle</a:t>
            </a:r>
          </a:p>
          <a:p>
            <a:pPr lvl="1"/>
            <a:r>
              <a:rPr lang="en-US" dirty="0"/>
              <a:t>Reduces the number of miles travelled by vehicles</a:t>
            </a:r>
          </a:p>
        </p:txBody>
      </p:sp>
    </p:spTree>
    <p:extLst>
      <p:ext uri="{BB962C8B-B14F-4D97-AF65-F5344CB8AC3E}">
        <p14:creationId xmlns:p14="http://schemas.microsoft.com/office/powerpoint/2010/main" val="1382102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A67B-EC14-5549-AC0F-A8812135B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What did Vermonters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42555-E26E-D543-A7DA-BE1DC5D17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30366"/>
          </a:xfrm>
        </p:spPr>
        <p:txBody>
          <a:bodyPr>
            <a:normAutofit lnSpcReduction="10000"/>
          </a:bodyPr>
          <a:lstStyle/>
          <a:p>
            <a:r>
              <a:rPr lang="en-US"/>
              <a:t>PTPP included extensive outreach process</a:t>
            </a:r>
          </a:p>
          <a:p>
            <a:pPr lvl="1"/>
            <a:r>
              <a:rPr lang="en-US"/>
              <a:t>11 regional forums</a:t>
            </a:r>
          </a:p>
          <a:p>
            <a:pPr lvl="1"/>
            <a:r>
              <a:rPr lang="en-US"/>
              <a:t>3 advisory committee meetings</a:t>
            </a:r>
          </a:p>
          <a:p>
            <a:pPr lvl="1"/>
            <a:r>
              <a:rPr lang="en-US"/>
              <a:t>9 stakeholder interviews</a:t>
            </a:r>
          </a:p>
          <a:p>
            <a:pPr lvl="1"/>
            <a:r>
              <a:rPr lang="en-US"/>
              <a:t>9 E&amp;D Committee assessments</a:t>
            </a:r>
          </a:p>
          <a:p>
            <a:pPr lvl="1"/>
            <a:r>
              <a:rPr lang="en-US"/>
              <a:t>Numerous other presentations</a:t>
            </a:r>
          </a:p>
          <a:p>
            <a:pPr lvl="1"/>
            <a:r>
              <a:rPr lang="en-US"/>
              <a:t>Appearance on VPR’s Vermont Edition</a:t>
            </a:r>
          </a:p>
          <a:p>
            <a:pPr lvl="1"/>
            <a:r>
              <a:rPr lang="en-US"/>
              <a:t>Project website</a:t>
            </a:r>
          </a:p>
          <a:p>
            <a:r>
              <a:rPr lang="en-US"/>
              <a:t>Two online surveys</a:t>
            </a:r>
          </a:p>
          <a:p>
            <a:pPr lvl="1"/>
            <a:r>
              <a:rPr lang="en-US"/>
              <a:t>First round (Fall 2018) on needs: 1,200 responses</a:t>
            </a:r>
          </a:p>
          <a:p>
            <a:pPr lvl="1"/>
            <a:r>
              <a:rPr lang="en-US"/>
              <a:t>Second round (Summer 2019) on strategies: 2,200 responses</a:t>
            </a:r>
          </a:p>
        </p:txBody>
      </p:sp>
    </p:spTree>
    <p:extLst>
      <p:ext uri="{BB962C8B-B14F-4D97-AF65-F5344CB8AC3E}">
        <p14:creationId xmlns:p14="http://schemas.microsoft.com/office/powerpoint/2010/main" val="1682381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1C81D-D3ED-2341-A207-26B9B5CCF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Ranking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931426E-66D3-704D-B357-CF54E682C86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1199289" y="2162426"/>
            <a:ext cx="6904457" cy="439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519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B4C9C-05C8-BC43-88C4-7D2A7B439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Chittenden Cty. vs. Rest of State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5E612E-8473-334F-9664-04ADE401612D}"/>
              </a:ext>
            </a:extLst>
          </p:cNvPr>
          <p:cNvPicPr/>
          <p:nvPr/>
        </p:nvPicPr>
        <p:blipFill>
          <a:blip r:embed="rId2"/>
          <a:srcRect/>
          <a:stretch/>
        </p:blipFill>
        <p:spPr>
          <a:xfrm>
            <a:off x="1025836" y="2114717"/>
            <a:ext cx="7092328" cy="451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573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362F7-9E14-FC41-B691-F22B63472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Improvements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C8FC42-55BE-514B-8492-25F61A66FA1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8551" y="2138591"/>
            <a:ext cx="7426898" cy="448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056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9FEA-AD35-F14E-B5D6-812811E8F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Budgeting Activity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46B038D-6591-984D-BB13-71F1CE6A200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5" y="2295144"/>
            <a:ext cx="9062092" cy="4251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0288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ABBC4-8185-9240-A80B-9B0C84CF0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 Funding Options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C1FF46F-0303-4F45-A125-E82607DD945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80" y="2331720"/>
            <a:ext cx="8370533" cy="41239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977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888D-E988-2C42-B614-4C0BDCF4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20 Study (H. 529)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86FBA-4E11-9D4B-804F-905E0FDA8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668" y="2438245"/>
            <a:ext cx="7610476" cy="3917288"/>
          </a:xfrm>
        </p:spPr>
        <p:txBody>
          <a:bodyPr>
            <a:normAutofit/>
          </a:bodyPr>
          <a:lstStyle/>
          <a:p>
            <a:r>
              <a:rPr lang="en-US" dirty="0"/>
              <a:t>Goals of the study</a:t>
            </a:r>
          </a:p>
          <a:p>
            <a:pPr lvl="1"/>
            <a:r>
              <a:rPr lang="en-US" dirty="0"/>
              <a:t>Study methods to increase use of public transit</a:t>
            </a:r>
          </a:p>
          <a:p>
            <a:pPr lvl="1"/>
            <a:r>
              <a:rPr lang="en-US" dirty="0"/>
              <a:t>Special emphasis on rural areas</a:t>
            </a:r>
          </a:p>
          <a:p>
            <a:pPr lvl="1"/>
            <a:r>
              <a:rPr lang="en-US" dirty="0"/>
              <a:t>Examine the benefit of providing local connectivity to transit</a:t>
            </a:r>
          </a:p>
          <a:p>
            <a:pPr lvl="1"/>
            <a:r>
              <a:rPr lang="en-US" dirty="0"/>
              <a:t>Evaluate what factors affect public transit ridership in Vermont</a:t>
            </a:r>
          </a:p>
          <a:p>
            <a:r>
              <a:rPr lang="en-US" dirty="0"/>
              <a:t>Products of the study</a:t>
            </a:r>
          </a:p>
          <a:p>
            <a:pPr lvl="1"/>
            <a:r>
              <a:rPr lang="en-US" dirty="0"/>
              <a:t>Most effective improvements in service and criteria to use to determine the priorities of investments</a:t>
            </a:r>
          </a:p>
          <a:p>
            <a:pPr lvl="1"/>
            <a:r>
              <a:rPr lang="en-US" dirty="0"/>
              <a:t>Estimated funding necessary to achieve the 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19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79BB-BA66-BE47-87BE-4989CF85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FA736-12C8-EA47-AE8F-EDE5A5368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050335"/>
          </a:xfrm>
        </p:spPr>
        <p:txBody>
          <a:bodyPr>
            <a:normAutofit/>
          </a:bodyPr>
          <a:lstStyle/>
          <a:p>
            <a:r>
              <a:rPr lang="en-US"/>
              <a:t>Reviewed 11 national and international studies</a:t>
            </a:r>
          </a:p>
          <a:p>
            <a:pPr lvl="1"/>
            <a:r>
              <a:rPr lang="en-US"/>
              <a:t>Transit Cooperative Research Program</a:t>
            </a:r>
          </a:p>
          <a:p>
            <a:pPr lvl="1"/>
            <a:r>
              <a:rPr lang="en-US"/>
              <a:t>University Transportation Centers</a:t>
            </a:r>
          </a:p>
          <a:p>
            <a:pPr lvl="1"/>
            <a:r>
              <a:rPr lang="en-US"/>
              <a:t>Industry journals</a:t>
            </a:r>
          </a:p>
          <a:p>
            <a:pPr lvl="1"/>
            <a:r>
              <a:rPr lang="en-US"/>
              <a:t>Community Transportation Association of America reports</a:t>
            </a:r>
          </a:p>
          <a:p>
            <a:pPr lvl="1"/>
            <a:r>
              <a:rPr lang="en-US"/>
              <a:t>Conference proceedings</a:t>
            </a:r>
          </a:p>
          <a:p>
            <a:r>
              <a:rPr lang="en-US"/>
              <a:t>Key topics</a:t>
            </a:r>
          </a:p>
          <a:p>
            <a:pPr lvl="1"/>
            <a:r>
              <a:rPr lang="en-US"/>
              <a:t>Ridership growth in rural areas</a:t>
            </a:r>
          </a:p>
          <a:p>
            <a:pPr lvl="1"/>
            <a:r>
              <a:rPr lang="en-US"/>
              <a:t>Impacts of Transit Intelligent Transportation Systems (ITS)</a:t>
            </a:r>
          </a:p>
          <a:p>
            <a:pPr lvl="1"/>
            <a:r>
              <a:rPr lang="en-US"/>
              <a:t>Internal vs. external factors affecting ridership</a:t>
            </a:r>
          </a:p>
        </p:txBody>
      </p:sp>
    </p:spTree>
    <p:extLst>
      <p:ext uri="{BB962C8B-B14F-4D97-AF65-F5344CB8AC3E}">
        <p14:creationId xmlns:p14="http://schemas.microsoft.com/office/powerpoint/2010/main" val="4604354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6352E-F8D1-B249-8902-3C9C7583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NCHRP Report on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E95B-5780-824B-B919-5FD594CCC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77254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Strengthening community awareness and marketing transit service remains a critical part of attracting new riders. </a:t>
            </a:r>
          </a:p>
          <a:p>
            <a:r>
              <a:rPr lang="en-US"/>
              <a:t>Successful rural transit agencies actively manage their services. </a:t>
            </a:r>
          </a:p>
          <a:p>
            <a:r>
              <a:rPr lang="en-US"/>
              <a:t>“Old tricks” like regional connecting services, university pass programs, and free ride days are still important strategies. </a:t>
            </a:r>
          </a:p>
          <a:p>
            <a:r>
              <a:rPr lang="en-US"/>
              <a:t>“New” ideas and technologies are creating opportunities to grow rural transit ridership. </a:t>
            </a:r>
          </a:p>
          <a:p>
            <a:r>
              <a:rPr lang="en-US"/>
              <a:t>Partnerships are an essential part of successful rural transit services. </a:t>
            </a:r>
          </a:p>
          <a:p>
            <a:r>
              <a:rPr lang="en-US"/>
              <a:t>Transit agencies can maximize efforts to increase ridership by doing all of these things. </a:t>
            </a:r>
          </a:p>
          <a:p>
            <a:r>
              <a:rPr lang="en-US"/>
              <a:t>State support also essential</a:t>
            </a:r>
          </a:p>
        </p:txBody>
      </p:sp>
    </p:spTree>
    <p:extLst>
      <p:ext uri="{BB962C8B-B14F-4D97-AF65-F5344CB8AC3E}">
        <p14:creationId xmlns:p14="http://schemas.microsoft.com/office/powerpoint/2010/main" val="34709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Planning in Vermont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law requires policy plans for all transportation modes to be updated every five years</a:t>
            </a:r>
          </a:p>
          <a:p>
            <a:r>
              <a:rPr lang="en-US" dirty="0"/>
              <a:t>The federal government requires a human service transportation coordination plan to be updated every four years</a:t>
            </a:r>
          </a:p>
          <a:p>
            <a:r>
              <a:rPr lang="en-US" dirty="0"/>
              <a:t>For public transit, VTrans combined these efforts into the 2020 Public Transit Policy Plan</a:t>
            </a:r>
          </a:p>
        </p:txBody>
      </p:sp>
    </p:spTree>
    <p:extLst>
      <p:ext uri="{BB962C8B-B14F-4D97-AF65-F5344CB8AC3E}">
        <p14:creationId xmlns:p14="http://schemas.microsoft.com/office/powerpoint/2010/main" val="416947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73BF4-1AE5-9542-8724-5D457EF94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Vermont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0D9B3-2766-A04E-8FDC-07F410E3C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95361"/>
          </a:xfrm>
        </p:spPr>
        <p:txBody>
          <a:bodyPr/>
          <a:lstStyle/>
          <a:p>
            <a:r>
              <a:rPr lang="en-US"/>
              <a:t>Looked at highest performing routes</a:t>
            </a:r>
          </a:p>
          <a:p>
            <a:pPr lvl="1"/>
            <a:r>
              <a:rPr lang="en-US"/>
              <a:t>Total ridership</a:t>
            </a:r>
          </a:p>
          <a:p>
            <a:pPr lvl="1"/>
            <a:r>
              <a:rPr lang="en-US"/>
              <a:t>Highest productivity (riders per unit of service)</a:t>
            </a:r>
          </a:p>
          <a:p>
            <a:r>
              <a:rPr lang="en-US"/>
              <a:t>Identified characteristics of each associated with high performance</a:t>
            </a:r>
          </a:p>
          <a:p>
            <a:r>
              <a:rPr lang="en-US"/>
              <a:t>Then looked at underperforming routes</a:t>
            </a:r>
          </a:p>
          <a:p>
            <a:pPr lvl="1"/>
            <a:r>
              <a:rPr lang="en-US"/>
              <a:t>Low ridership</a:t>
            </a:r>
          </a:p>
          <a:p>
            <a:pPr lvl="1"/>
            <a:r>
              <a:rPr lang="en-US"/>
              <a:t>Low productivity</a:t>
            </a:r>
          </a:p>
          <a:p>
            <a:r>
              <a:rPr lang="en-US"/>
              <a:t>Identified factors limiting their success</a:t>
            </a:r>
          </a:p>
        </p:txBody>
      </p:sp>
    </p:spTree>
    <p:extLst>
      <p:ext uri="{BB962C8B-B14F-4D97-AF65-F5344CB8AC3E}">
        <p14:creationId xmlns:p14="http://schemas.microsoft.com/office/powerpoint/2010/main" val="4273968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744F-2964-EB45-98A0-A8333D1B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Urban High Performers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F31C4FD-30C4-934E-A99A-12AA07FFA74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76951" y="2344847"/>
          <a:ext cx="7315199" cy="381150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874302">
                  <a:extLst>
                    <a:ext uri="{9D8B030D-6E8A-4147-A177-3AD203B41FA5}">
                      <a16:colId xmlns:a16="http://schemas.microsoft.com/office/drawing/2014/main" val="3678962916"/>
                    </a:ext>
                  </a:extLst>
                </a:gridCol>
                <a:gridCol w="932272">
                  <a:extLst>
                    <a:ext uri="{9D8B030D-6E8A-4147-A177-3AD203B41FA5}">
                      <a16:colId xmlns:a16="http://schemas.microsoft.com/office/drawing/2014/main" val="3999431552"/>
                    </a:ext>
                  </a:extLst>
                </a:gridCol>
                <a:gridCol w="1186004">
                  <a:extLst>
                    <a:ext uri="{9D8B030D-6E8A-4147-A177-3AD203B41FA5}">
                      <a16:colId xmlns:a16="http://schemas.microsoft.com/office/drawing/2014/main" val="3753538185"/>
                    </a:ext>
                  </a:extLst>
                </a:gridCol>
                <a:gridCol w="3322621">
                  <a:extLst>
                    <a:ext uri="{9D8B030D-6E8A-4147-A177-3AD203B41FA5}">
                      <a16:colId xmlns:a16="http://schemas.microsoft.com/office/drawing/2014/main" val="142209329"/>
                    </a:ext>
                  </a:extLst>
                </a:gridCol>
              </a:tblGrid>
              <a:tr h="444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Successful route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79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Ridership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79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Productivity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79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Characteristics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79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606607"/>
                  </a:ext>
                </a:extLst>
              </a:tr>
              <a:tr h="673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College St Shuttle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Free fare; wholly within dense area; high frequency (every 15 min)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3361"/>
                  </a:ext>
                </a:extLst>
              </a:tr>
              <a:tr h="673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Essex Junction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Major commuter corridor; Fort Ethan Allen; UVM MC; 15-min peak service; high parking charge at destination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8910834"/>
                  </a:ext>
                </a:extLst>
              </a:tr>
              <a:tr h="673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North Ave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Highly linear/few alternatives; dense development; high parking charge at destination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7396988"/>
                  </a:ext>
                </a:extLst>
              </a:tr>
              <a:tr h="673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Riverside/Winooski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Dense development for whole route; tailored service (less during off-peak); serves low-income area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9217501"/>
                  </a:ext>
                </a:extLst>
              </a:tr>
              <a:tr h="673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Williston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Serves major traffic generators (downtown, UVM, Taft Corners and UMall)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79946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5F21A6E-9280-E642-8238-C910F0DF19CB}"/>
              </a:ext>
            </a:extLst>
          </p:cNvPr>
          <p:cNvSpPr txBox="1"/>
          <p:nvPr/>
        </p:nvSpPr>
        <p:spPr>
          <a:xfrm>
            <a:off x="1104525" y="6265006"/>
            <a:ext cx="577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 =high performer;       =moderately high performer</a:t>
            </a:r>
          </a:p>
        </p:txBody>
      </p:sp>
      <p:sp>
        <p:nvSpPr>
          <p:cNvPr id="3" name="Pie 2">
            <a:extLst>
              <a:ext uri="{FF2B5EF4-FFF2-40B4-BE49-F238E27FC236}">
                <a16:creationId xmlns:a16="http://schemas.microsoft.com/office/drawing/2014/main" id="{BECD9585-EFC1-C741-A739-EB20D35CFF1A}"/>
              </a:ext>
            </a:extLst>
          </p:cNvPr>
          <p:cNvSpPr/>
          <p:nvPr/>
        </p:nvSpPr>
        <p:spPr>
          <a:xfrm>
            <a:off x="3382578" y="2957143"/>
            <a:ext cx="246888" cy="246888"/>
          </a:xfrm>
          <a:prstGeom prst="pie">
            <a:avLst>
              <a:gd name="adj1" fmla="val 95937"/>
              <a:gd name="adj2" fmla="val 10724752"/>
            </a:avLst>
          </a:prstGeom>
          <a:solidFill>
            <a:srgbClr val="2B7903"/>
          </a:solidFill>
          <a:ln>
            <a:solidFill>
              <a:srgbClr val="2B7903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EF47A6-BCA3-4C49-9C1E-C534CF61277A}"/>
              </a:ext>
            </a:extLst>
          </p:cNvPr>
          <p:cNvSpPr/>
          <p:nvPr/>
        </p:nvSpPr>
        <p:spPr>
          <a:xfrm>
            <a:off x="4433454" y="2957144"/>
            <a:ext cx="246888" cy="246888"/>
          </a:xfrm>
          <a:prstGeom prst="ellipse">
            <a:avLst/>
          </a:prstGeom>
          <a:solidFill>
            <a:srgbClr val="2B7903"/>
          </a:solidFill>
          <a:ln>
            <a:solidFill>
              <a:srgbClr val="2B7903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4F121A-2603-0543-A32F-E936AD3A6DE9}"/>
              </a:ext>
            </a:extLst>
          </p:cNvPr>
          <p:cNvSpPr/>
          <p:nvPr/>
        </p:nvSpPr>
        <p:spPr>
          <a:xfrm>
            <a:off x="4433453" y="3680827"/>
            <a:ext cx="246888" cy="246888"/>
          </a:xfrm>
          <a:prstGeom prst="ellipse">
            <a:avLst/>
          </a:prstGeom>
          <a:solidFill>
            <a:srgbClr val="2B7903"/>
          </a:solidFill>
          <a:ln>
            <a:solidFill>
              <a:srgbClr val="2B7903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612E8A-2A2F-FD42-8B59-773F1D331F93}"/>
              </a:ext>
            </a:extLst>
          </p:cNvPr>
          <p:cNvSpPr/>
          <p:nvPr/>
        </p:nvSpPr>
        <p:spPr>
          <a:xfrm>
            <a:off x="4433452" y="4359245"/>
            <a:ext cx="246888" cy="246888"/>
          </a:xfrm>
          <a:prstGeom prst="ellipse">
            <a:avLst/>
          </a:prstGeom>
          <a:solidFill>
            <a:srgbClr val="2B7903"/>
          </a:solidFill>
          <a:ln>
            <a:solidFill>
              <a:srgbClr val="2B7903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C03CAF0-B92B-784E-B52F-74B23A6CD1C0}"/>
              </a:ext>
            </a:extLst>
          </p:cNvPr>
          <p:cNvSpPr/>
          <p:nvPr/>
        </p:nvSpPr>
        <p:spPr>
          <a:xfrm>
            <a:off x="4433451" y="5028610"/>
            <a:ext cx="246888" cy="246888"/>
          </a:xfrm>
          <a:prstGeom prst="ellipse">
            <a:avLst/>
          </a:prstGeom>
          <a:solidFill>
            <a:srgbClr val="2B7903"/>
          </a:solidFill>
          <a:ln>
            <a:solidFill>
              <a:srgbClr val="2B7903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FC88B31-09BD-6A4C-9596-450E7545F600}"/>
              </a:ext>
            </a:extLst>
          </p:cNvPr>
          <p:cNvSpPr/>
          <p:nvPr/>
        </p:nvSpPr>
        <p:spPr>
          <a:xfrm>
            <a:off x="4433450" y="5697975"/>
            <a:ext cx="246888" cy="246888"/>
          </a:xfrm>
          <a:prstGeom prst="ellipse">
            <a:avLst/>
          </a:prstGeom>
          <a:solidFill>
            <a:srgbClr val="2B7903"/>
          </a:solidFill>
          <a:ln>
            <a:solidFill>
              <a:srgbClr val="2B7903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04D914B-9E9C-8847-9E7C-CD1669E54D77}"/>
              </a:ext>
            </a:extLst>
          </p:cNvPr>
          <p:cNvSpPr/>
          <p:nvPr/>
        </p:nvSpPr>
        <p:spPr>
          <a:xfrm>
            <a:off x="3382580" y="3680826"/>
            <a:ext cx="246888" cy="246888"/>
          </a:xfrm>
          <a:prstGeom prst="ellipse">
            <a:avLst/>
          </a:prstGeom>
          <a:solidFill>
            <a:srgbClr val="2B7903"/>
          </a:solidFill>
          <a:ln>
            <a:solidFill>
              <a:srgbClr val="2B7903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776025F-B0C5-F948-B74F-08EA82DB487A}"/>
              </a:ext>
            </a:extLst>
          </p:cNvPr>
          <p:cNvSpPr/>
          <p:nvPr/>
        </p:nvSpPr>
        <p:spPr>
          <a:xfrm>
            <a:off x="3382579" y="4354852"/>
            <a:ext cx="246888" cy="246888"/>
          </a:xfrm>
          <a:prstGeom prst="ellipse">
            <a:avLst/>
          </a:prstGeom>
          <a:solidFill>
            <a:srgbClr val="2B7903"/>
          </a:solidFill>
          <a:ln>
            <a:solidFill>
              <a:srgbClr val="2B7903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EA97A9A-22A4-9F40-A6B9-C78FE7335B13}"/>
              </a:ext>
            </a:extLst>
          </p:cNvPr>
          <p:cNvSpPr/>
          <p:nvPr/>
        </p:nvSpPr>
        <p:spPr>
          <a:xfrm>
            <a:off x="3382578" y="5697975"/>
            <a:ext cx="246888" cy="246888"/>
          </a:xfrm>
          <a:prstGeom prst="ellipse">
            <a:avLst/>
          </a:prstGeom>
          <a:solidFill>
            <a:srgbClr val="2B7903"/>
          </a:solidFill>
          <a:ln>
            <a:solidFill>
              <a:srgbClr val="2B7903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1672594-A04B-2A4C-8FA0-515A40D5EF99}"/>
              </a:ext>
            </a:extLst>
          </p:cNvPr>
          <p:cNvSpPr/>
          <p:nvPr/>
        </p:nvSpPr>
        <p:spPr>
          <a:xfrm>
            <a:off x="1038405" y="6324400"/>
            <a:ext cx="246888" cy="246888"/>
          </a:xfrm>
          <a:prstGeom prst="ellipse">
            <a:avLst/>
          </a:prstGeom>
          <a:solidFill>
            <a:srgbClr val="2B7903"/>
          </a:solidFill>
          <a:ln>
            <a:solidFill>
              <a:srgbClr val="2B7903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e 16">
            <a:extLst>
              <a:ext uri="{FF2B5EF4-FFF2-40B4-BE49-F238E27FC236}">
                <a16:creationId xmlns:a16="http://schemas.microsoft.com/office/drawing/2014/main" id="{0703D90D-BCC1-554E-BB6B-DE13A38AA847}"/>
              </a:ext>
            </a:extLst>
          </p:cNvPr>
          <p:cNvSpPr/>
          <p:nvPr/>
        </p:nvSpPr>
        <p:spPr>
          <a:xfrm>
            <a:off x="3382578" y="5025328"/>
            <a:ext cx="246888" cy="246888"/>
          </a:xfrm>
          <a:prstGeom prst="pie">
            <a:avLst>
              <a:gd name="adj1" fmla="val 95937"/>
              <a:gd name="adj2" fmla="val 10724752"/>
            </a:avLst>
          </a:prstGeom>
          <a:solidFill>
            <a:srgbClr val="2B7903"/>
          </a:solidFill>
          <a:ln>
            <a:solidFill>
              <a:srgbClr val="2B7903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Pie 17">
            <a:extLst>
              <a:ext uri="{FF2B5EF4-FFF2-40B4-BE49-F238E27FC236}">
                <a16:creationId xmlns:a16="http://schemas.microsoft.com/office/drawing/2014/main" id="{A3D3712C-3A3F-4148-ABFA-F4E18539D6C3}"/>
              </a:ext>
            </a:extLst>
          </p:cNvPr>
          <p:cNvSpPr/>
          <p:nvPr/>
        </p:nvSpPr>
        <p:spPr>
          <a:xfrm>
            <a:off x="3292931" y="6265006"/>
            <a:ext cx="246888" cy="246888"/>
          </a:xfrm>
          <a:prstGeom prst="pie">
            <a:avLst>
              <a:gd name="adj1" fmla="val 95937"/>
              <a:gd name="adj2" fmla="val 10724752"/>
            </a:avLst>
          </a:prstGeom>
          <a:solidFill>
            <a:srgbClr val="2B7903"/>
          </a:solidFill>
          <a:ln>
            <a:solidFill>
              <a:srgbClr val="2B7903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02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1C2FA-AC93-A140-B9FF-8E62E8283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Conclusions: High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D0184-5E60-A041-832F-4D73974A4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0858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High productivity is often a function of limited or targeted service</a:t>
            </a:r>
          </a:p>
          <a:p>
            <a:pPr lvl="1"/>
            <a:r>
              <a:rPr lang="en-US" dirty="0"/>
              <a:t>Only the best transit corridors have high productivity with a high level of service</a:t>
            </a:r>
          </a:p>
          <a:p>
            <a:r>
              <a:rPr lang="en-US" dirty="0"/>
              <a:t>High ridership related to several factors</a:t>
            </a:r>
          </a:p>
          <a:p>
            <a:pPr lvl="1"/>
            <a:r>
              <a:rPr lang="en-US" dirty="0"/>
              <a:t>Major trip generators</a:t>
            </a:r>
          </a:p>
          <a:p>
            <a:pPr lvl="1"/>
            <a:r>
              <a:rPr lang="en-US" dirty="0"/>
              <a:t>Dense and continuous development</a:t>
            </a:r>
          </a:p>
          <a:p>
            <a:pPr lvl="1"/>
            <a:r>
              <a:rPr lang="en-US" dirty="0"/>
              <a:t>Frequent and direct (time-competitive) service</a:t>
            </a:r>
          </a:p>
          <a:p>
            <a:r>
              <a:rPr lang="en-US" dirty="0"/>
              <a:t>In Vermont, ski areas and universities are keys to transit success</a:t>
            </a:r>
          </a:p>
          <a:p>
            <a:pPr lvl="1"/>
            <a:r>
              <a:rPr lang="en-US" dirty="0"/>
              <a:t>Low/free fares and rider subsidies also important factors</a:t>
            </a:r>
          </a:p>
        </p:txBody>
      </p:sp>
    </p:spTree>
    <p:extLst>
      <p:ext uri="{BB962C8B-B14F-4D97-AF65-F5344CB8AC3E}">
        <p14:creationId xmlns:p14="http://schemas.microsoft.com/office/powerpoint/2010/main" val="35628557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74DB4-7DAA-7546-9CE6-B3E11CE5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GMT Low Performers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26BD9119-84B4-7E49-B431-0A45989A6C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610674"/>
              </p:ext>
            </p:extLst>
          </p:nvPr>
        </p:nvGraphicFramePr>
        <p:xfrm>
          <a:off x="1176951" y="2344847"/>
          <a:ext cx="7315199" cy="236515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874302">
                  <a:extLst>
                    <a:ext uri="{9D8B030D-6E8A-4147-A177-3AD203B41FA5}">
                      <a16:colId xmlns:a16="http://schemas.microsoft.com/office/drawing/2014/main" val="3678962916"/>
                    </a:ext>
                  </a:extLst>
                </a:gridCol>
                <a:gridCol w="932272">
                  <a:extLst>
                    <a:ext uri="{9D8B030D-6E8A-4147-A177-3AD203B41FA5}">
                      <a16:colId xmlns:a16="http://schemas.microsoft.com/office/drawing/2014/main" val="3999431552"/>
                    </a:ext>
                  </a:extLst>
                </a:gridCol>
                <a:gridCol w="1186004">
                  <a:extLst>
                    <a:ext uri="{9D8B030D-6E8A-4147-A177-3AD203B41FA5}">
                      <a16:colId xmlns:a16="http://schemas.microsoft.com/office/drawing/2014/main" val="3753538185"/>
                    </a:ext>
                  </a:extLst>
                </a:gridCol>
                <a:gridCol w="3322621">
                  <a:extLst>
                    <a:ext uri="{9D8B030D-6E8A-4147-A177-3AD203B41FA5}">
                      <a16:colId xmlns:a16="http://schemas.microsoft.com/office/drawing/2014/main" val="142209329"/>
                    </a:ext>
                  </a:extLst>
                </a:gridCol>
              </a:tblGrid>
              <a:tr h="426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Successful route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79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Ridership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79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Productivity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79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Characteristics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79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606607"/>
                  </a:ext>
                </a:extLst>
              </a:tr>
              <a:tr h="646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GMT Sunday Service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Limited service; circuitous routing; Sunday demand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3361"/>
                  </a:ext>
                </a:extLst>
              </a:tr>
              <a:tr h="646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GMT Williston/Essex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service level; lack of continuous development; free parking at both ends; poor walking environment in Williston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8910834"/>
                  </a:ext>
                </a:extLst>
              </a:tr>
              <a:tr h="646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GMT Capital Shuttle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Limited demand in non-legislative season; overlap with Montpelier Circulator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73969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E12A2EC-FDB5-634C-9A01-5CA4698FD21C}"/>
              </a:ext>
            </a:extLst>
          </p:cNvPr>
          <p:cNvSpPr txBox="1"/>
          <p:nvPr/>
        </p:nvSpPr>
        <p:spPr>
          <a:xfrm>
            <a:off x="1104525" y="6265006"/>
            <a:ext cx="5862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 =poor performer;       =moderately poor performer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4485A6-800C-F446-B15A-F70F9865DDA0}"/>
              </a:ext>
            </a:extLst>
          </p:cNvPr>
          <p:cNvSpPr/>
          <p:nvPr/>
        </p:nvSpPr>
        <p:spPr>
          <a:xfrm>
            <a:off x="1053507" y="6329599"/>
            <a:ext cx="246888" cy="2468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e 6">
            <a:extLst>
              <a:ext uri="{FF2B5EF4-FFF2-40B4-BE49-F238E27FC236}">
                <a16:creationId xmlns:a16="http://schemas.microsoft.com/office/drawing/2014/main" id="{3A94032D-4EA9-9247-B72D-DE6A292A23B7}"/>
              </a:ext>
            </a:extLst>
          </p:cNvPr>
          <p:cNvSpPr/>
          <p:nvPr/>
        </p:nvSpPr>
        <p:spPr>
          <a:xfrm>
            <a:off x="3301984" y="6329599"/>
            <a:ext cx="246888" cy="246888"/>
          </a:xfrm>
          <a:prstGeom prst="pie">
            <a:avLst>
              <a:gd name="adj1" fmla="val 95937"/>
              <a:gd name="adj2" fmla="val 10724752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E939FF3-BCD7-3743-A864-DAFFC732A418}"/>
              </a:ext>
            </a:extLst>
          </p:cNvPr>
          <p:cNvSpPr/>
          <p:nvPr/>
        </p:nvSpPr>
        <p:spPr>
          <a:xfrm>
            <a:off x="3351578" y="2966487"/>
            <a:ext cx="246888" cy="2468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2CD8DD1-FCB3-854C-B364-39CAA95D89D4}"/>
              </a:ext>
            </a:extLst>
          </p:cNvPr>
          <p:cNvSpPr/>
          <p:nvPr/>
        </p:nvSpPr>
        <p:spPr>
          <a:xfrm>
            <a:off x="4448556" y="2966487"/>
            <a:ext cx="246888" cy="2468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350C61D-5090-BD41-89F2-FF3010ADC187}"/>
              </a:ext>
            </a:extLst>
          </p:cNvPr>
          <p:cNvSpPr/>
          <p:nvPr/>
        </p:nvSpPr>
        <p:spPr>
          <a:xfrm>
            <a:off x="3351578" y="3600004"/>
            <a:ext cx="246888" cy="2468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5D39815-286D-C046-90B5-BA218F0ABC5B}"/>
              </a:ext>
            </a:extLst>
          </p:cNvPr>
          <p:cNvSpPr/>
          <p:nvPr/>
        </p:nvSpPr>
        <p:spPr>
          <a:xfrm>
            <a:off x="4448556" y="3600004"/>
            <a:ext cx="246888" cy="2468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21C5BED-C267-5244-9B59-EC553111E0DA}"/>
              </a:ext>
            </a:extLst>
          </p:cNvPr>
          <p:cNvSpPr/>
          <p:nvPr/>
        </p:nvSpPr>
        <p:spPr>
          <a:xfrm>
            <a:off x="3351578" y="4260680"/>
            <a:ext cx="246888" cy="2468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369C1A3-1871-B342-9165-69217AACA74E}"/>
              </a:ext>
            </a:extLst>
          </p:cNvPr>
          <p:cNvSpPr/>
          <p:nvPr/>
        </p:nvSpPr>
        <p:spPr>
          <a:xfrm>
            <a:off x="4448556" y="4260680"/>
            <a:ext cx="246888" cy="2468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83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10E49-7C03-EC47-8E76-CB1C9E565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Conclusions: Underperformers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27777-6ABD-2046-8585-1BBD16080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3" y="2595562"/>
            <a:ext cx="7799389" cy="39319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Small towns and villages may have mobility needs but still not generate enough demand to support a traditional bus route</a:t>
            </a:r>
          </a:p>
          <a:p>
            <a:pPr lvl="1"/>
            <a:r>
              <a:rPr lang="en-US" dirty="0"/>
              <a:t>Low service levels not attractive to residents who can drive</a:t>
            </a:r>
          </a:p>
          <a:p>
            <a:pPr lvl="1"/>
            <a:r>
              <a:rPr lang="en-US" dirty="0"/>
              <a:t>Pedestrian facilities poor or nonexistent in many non-urban areas</a:t>
            </a:r>
          </a:p>
          <a:p>
            <a:r>
              <a:rPr lang="en-US" dirty="0"/>
              <a:t>Commuter routes face uphill battle in era of low gasoline prices</a:t>
            </a:r>
          </a:p>
          <a:p>
            <a:r>
              <a:rPr lang="en-US" dirty="0"/>
              <a:t>Confusing/poorly designed schedules can be a barrier</a:t>
            </a:r>
          </a:p>
          <a:p>
            <a:r>
              <a:rPr lang="en-US" dirty="0"/>
              <a:t>Capital investment also critical to attract choice riders, but hard to justify in low-density areas</a:t>
            </a:r>
          </a:p>
          <a:p>
            <a:pPr lvl="1"/>
            <a:r>
              <a:rPr lang="en-US" dirty="0"/>
              <a:t>Shelters and lighting</a:t>
            </a:r>
          </a:p>
          <a:p>
            <a:pPr lvl="1"/>
            <a:r>
              <a:rPr lang="en-US" dirty="0"/>
              <a:t>Cutaways can be a disincentive</a:t>
            </a:r>
          </a:p>
        </p:txBody>
      </p:sp>
    </p:spTree>
    <p:extLst>
      <p:ext uri="{BB962C8B-B14F-4D97-AF65-F5344CB8AC3E}">
        <p14:creationId xmlns:p14="http://schemas.microsoft.com/office/powerpoint/2010/main" val="6215171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457C1-7E06-3E43-885E-946A55D46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increase ridership?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3280E-BE2E-5F41-BF0D-AADE38A98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more effective use of existing resources</a:t>
            </a:r>
          </a:p>
          <a:p>
            <a:pPr lvl="1"/>
            <a:r>
              <a:rPr lang="en-US"/>
              <a:t>“Fill those empty seats”</a:t>
            </a:r>
          </a:p>
          <a:p>
            <a:r>
              <a:rPr lang="en-US"/>
              <a:t>Address the unmet needs for mobility</a:t>
            </a:r>
          </a:p>
          <a:p>
            <a:pPr lvl="1"/>
            <a:r>
              <a:rPr lang="en-US"/>
              <a:t>Health, job access, life necessities, social interaction</a:t>
            </a:r>
          </a:p>
          <a:p>
            <a:r>
              <a:rPr lang="en-US"/>
              <a:t>Reduce energy use and GHG emissions</a:t>
            </a:r>
          </a:p>
          <a:p>
            <a:r>
              <a:rPr lang="en-US"/>
              <a:t>Reduce congestion and wasted time</a:t>
            </a:r>
          </a:p>
          <a:p>
            <a:r>
              <a:rPr lang="en-US"/>
              <a:t>Free up resources used on automobiles including land used for parking and a lot of money</a:t>
            </a:r>
          </a:p>
        </p:txBody>
      </p:sp>
    </p:spTree>
    <p:extLst>
      <p:ext uri="{BB962C8B-B14F-4D97-AF65-F5344CB8AC3E}">
        <p14:creationId xmlns:p14="http://schemas.microsoft.com/office/powerpoint/2010/main" val="20072502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91C29-AFDA-D14C-8DDA-2BB8590A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– Short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FEEB-2D4E-4048-AB25-60E6C84C2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13880"/>
          </a:xfrm>
        </p:spPr>
        <p:txBody>
          <a:bodyPr>
            <a:normAutofit/>
          </a:bodyPr>
          <a:lstStyle/>
          <a:p>
            <a:r>
              <a:rPr lang="en-US" dirty="0"/>
              <a:t>Improve local access connections</a:t>
            </a:r>
          </a:p>
          <a:p>
            <a:r>
              <a:rPr lang="en-US" dirty="0"/>
              <a:t>Partnerships with employers, institutions, community orgs.</a:t>
            </a:r>
          </a:p>
          <a:p>
            <a:r>
              <a:rPr lang="en-US" dirty="0"/>
              <a:t>Marketing campaign to change image of transit</a:t>
            </a:r>
          </a:p>
          <a:p>
            <a:pPr lvl="1"/>
            <a:r>
              <a:rPr lang="en-US" dirty="0"/>
              <a:t>Tied to climate change, health, freedom, etc.</a:t>
            </a:r>
          </a:p>
          <a:p>
            <a:pPr lvl="1"/>
            <a:r>
              <a:rPr lang="en-US" dirty="0"/>
              <a:t>Incentives to ride</a:t>
            </a:r>
          </a:p>
          <a:p>
            <a:r>
              <a:rPr lang="en-US" dirty="0"/>
              <a:t>Further investment in technology and information</a:t>
            </a:r>
          </a:p>
          <a:p>
            <a:r>
              <a:rPr lang="en-US" dirty="0"/>
              <a:t>Capital investments in vehicles and passenger amenities</a:t>
            </a:r>
          </a:p>
          <a:p>
            <a:r>
              <a:rPr lang="en-US" dirty="0"/>
              <a:t>Higher levels of service where density warrants</a:t>
            </a:r>
          </a:p>
        </p:txBody>
      </p:sp>
    </p:spTree>
    <p:extLst>
      <p:ext uri="{BB962C8B-B14F-4D97-AF65-F5344CB8AC3E}">
        <p14:creationId xmlns:p14="http://schemas.microsoft.com/office/powerpoint/2010/main" val="2844452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4619B-180B-794B-A529-97E507090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– Longer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89309-A1DC-F34A-A3F6-BAA8B760A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Sidewalks, streetscape, bicycle facilities</a:t>
            </a:r>
          </a:p>
          <a:p>
            <a:r>
              <a:rPr lang="en-US" dirty="0"/>
              <a:t>Planning: actively managing transit service</a:t>
            </a:r>
          </a:p>
          <a:p>
            <a:r>
              <a:rPr lang="en-US" dirty="0"/>
              <a:t>Land use</a:t>
            </a:r>
          </a:p>
          <a:p>
            <a:pPr lvl="1"/>
            <a:r>
              <a:rPr lang="en-US" dirty="0"/>
              <a:t>Transit-oriented development</a:t>
            </a:r>
          </a:p>
          <a:p>
            <a:pPr lvl="1"/>
            <a:r>
              <a:rPr lang="en-US" dirty="0"/>
              <a:t>Infill housing</a:t>
            </a:r>
          </a:p>
          <a:p>
            <a:pPr lvl="1"/>
            <a:r>
              <a:rPr lang="en-US" dirty="0"/>
              <a:t>Growth in town and village centers</a:t>
            </a:r>
          </a:p>
          <a:p>
            <a:r>
              <a:rPr lang="en-US" dirty="0"/>
              <a:t>Paradigm shift in demand response transit</a:t>
            </a:r>
          </a:p>
        </p:txBody>
      </p:sp>
    </p:spTree>
    <p:extLst>
      <p:ext uri="{BB962C8B-B14F-4D97-AF65-F5344CB8AC3E}">
        <p14:creationId xmlns:p14="http://schemas.microsoft.com/office/powerpoint/2010/main" val="32949550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EF0F-BF92-A34C-B5DD-7A52590A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Levers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F6C96-AA48-2543-9AF4-962DB5F3B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13880"/>
          </a:xfrm>
        </p:spPr>
        <p:txBody>
          <a:bodyPr>
            <a:normAutofit/>
          </a:bodyPr>
          <a:lstStyle/>
          <a:p>
            <a:r>
              <a:rPr lang="en-US" dirty="0"/>
              <a:t>Changing the competitive balance between driving and transit</a:t>
            </a:r>
          </a:p>
          <a:p>
            <a:pPr lvl="1"/>
            <a:r>
              <a:rPr lang="en-US" dirty="0"/>
              <a:t>Parking, parking, parking</a:t>
            </a:r>
          </a:p>
          <a:p>
            <a:pPr lvl="2"/>
            <a:r>
              <a:rPr lang="en-US" dirty="0"/>
              <a:t>Availability</a:t>
            </a:r>
          </a:p>
          <a:p>
            <a:pPr lvl="2"/>
            <a:r>
              <a:rPr lang="en-US" dirty="0"/>
              <a:t>Location</a:t>
            </a:r>
          </a:p>
          <a:p>
            <a:pPr lvl="2"/>
            <a:r>
              <a:rPr lang="en-US" dirty="0"/>
              <a:t>Pricing</a:t>
            </a:r>
          </a:p>
          <a:p>
            <a:pPr lvl="1"/>
            <a:r>
              <a:rPr lang="en-US" dirty="0"/>
              <a:t>Fuel prices/taxes</a:t>
            </a:r>
          </a:p>
          <a:p>
            <a:r>
              <a:rPr lang="en-US" dirty="0"/>
              <a:t>Fare free transit</a:t>
            </a:r>
          </a:p>
          <a:p>
            <a:pPr lvl="1"/>
            <a:r>
              <a:rPr lang="en-US" dirty="0"/>
              <a:t>Total fare revenue for all rural operations in VT: $522K</a:t>
            </a:r>
          </a:p>
          <a:p>
            <a:pPr lvl="1"/>
            <a:r>
              <a:rPr lang="en-US" dirty="0"/>
              <a:t>Total fare revenue in Chittenden County: $2.2M</a:t>
            </a:r>
          </a:p>
        </p:txBody>
      </p:sp>
    </p:spTree>
    <p:extLst>
      <p:ext uri="{BB962C8B-B14F-4D97-AF65-F5344CB8AC3E}">
        <p14:creationId xmlns:p14="http://schemas.microsoft.com/office/powerpoint/2010/main" val="40310335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79BB-BA66-BE47-87BE-4989CF85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Free Transit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FA736-12C8-EA47-AE8F-EDE5A5368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TCRP Synthesis 101 – Implementation and Outcomes of Fare-Free Transit Systems</a:t>
            </a:r>
          </a:p>
          <a:p>
            <a:pPr lvl="1"/>
            <a:r>
              <a:rPr lang="en-US"/>
              <a:t>“Commuters in private vehicles are not attracted in large numbers to fare-free public transit.”</a:t>
            </a:r>
          </a:p>
          <a:p>
            <a:pPr lvl="2"/>
            <a:r>
              <a:rPr lang="en-US"/>
              <a:t>5% to 30% of new riders formerly used other motorized mode</a:t>
            </a:r>
          </a:p>
          <a:p>
            <a:pPr lvl="1"/>
            <a:r>
              <a:rPr lang="en-US"/>
              <a:t>Most new </a:t>
            </a:r>
            <a:r>
              <a:rPr lang="en-US" b="1" i="1"/>
              <a:t>trips</a:t>
            </a:r>
            <a:r>
              <a:rPr lang="en-US"/>
              <a:t> made by existing riders using system more</a:t>
            </a:r>
          </a:p>
          <a:p>
            <a:pPr lvl="1"/>
            <a:r>
              <a:rPr lang="en-US"/>
              <a:t>Most new </a:t>
            </a:r>
            <a:r>
              <a:rPr lang="en-US" b="1" i="1"/>
              <a:t>riders</a:t>
            </a:r>
            <a:r>
              <a:rPr lang="en-US"/>
              <a:t> formerly pedestrians/cyclists or people who would not have made the trip otherwise</a:t>
            </a:r>
          </a:p>
        </p:txBody>
      </p:sp>
    </p:spTree>
    <p:extLst>
      <p:ext uri="{BB962C8B-B14F-4D97-AF65-F5344CB8AC3E}">
        <p14:creationId xmlns:p14="http://schemas.microsoft.com/office/powerpoint/2010/main" val="236066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9FD98-50ED-4D41-A0B4-6A76C2D01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Tasks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B9DCADF6-6FBB-4489-A0BB-E76011B74E7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small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43829C-6DD7-489B-98F0-CCFD8AAFAA3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3" y="2123762"/>
            <a:ext cx="6561723" cy="319162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16BE4BBA-E147-4117-AFF6-8D9A26089246}"/>
              </a:ext>
            </a:extLst>
          </p:cNvPr>
          <p:cNvGrpSpPr/>
          <p:nvPr/>
        </p:nvGrpSpPr>
        <p:grpSpPr>
          <a:xfrm>
            <a:off x="1208423" y="4560866"/>
            <a:ext cx="5696684" cy="1490303"/>
            <a:chOff x="-103086" y="-62892"/>
            <a:chExt cx="3276449" cy="629285"/>
          </a:xfrm>
        </p:grpSpPr>
        <p:sp>
          <p:nvSpPr>
            <p:cNvPr id="13" name="Text Box 3">
              <a:extLst>
                <a:ext uri="{FF2B5EF4-FFF2-40B4-BE49-F238E27FC236}">
                  <a16:creationId xmlns:a16="http://schemas.microsoft.com/office/drawing/2014/main" id="{A91A0073-E6C6-49EC-847D-91CF270BCD41}"/>
                </a:ext>
              </a:extLst>
            </p:cNvPr>
            <p:cNvSpPr txBox="1">
              <a:spLocks/>
            </p:cNvSpPr>
            <p:nvPr/>
          </p:nvSpPr>
          <p:spPr>
            <a:xfrm>
              <a:off x="-103086" y="-62892"/>
              <a:ext cx="671195" cy="5524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Summer-Fall  2018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cap="all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Project 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cap="all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Initiation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4">
              <a:extLst>
                <a:ext uri="{FF2B5EF4-FFF2-40B4-BE49-F238E27FC236}">
                  <a16:creationId xmlns:a16="http://schemas.microsoft.com/office/drawing/2014/main" id="{056F4944-02E8-4EFD-8CCF-1A8BA600D778}"/>
                </a:ext>
              </a:extLst>
            </p:cNvPr>
            <p:cNvSpPr txBox="1">
              <a:spLocks/>
            </p:cNvSpPr>
            <p:nvPr/>
          </p:nvSpPr>
          <p:spPr>
            <a:xfrm>
              <a:off x="602771" y="-62892"/>
              <a:ext cx="652142" cy="539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Winter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2019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cap="all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Existing Conditions analysis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" name="Text Box 10">
              <a:extLst>
                <a:ext uri="{FF2B5EF4-FFF2-40B4-BE49-F238E27FC236}">
                  <a16:creationId xmlns:a16="http://schemas.microsoft.com/office/drawing/2014/main" id="{E1BE848F-7FAF-4A0B-8370-3FE5D2D196AD}"/>
                </a:ext>
              </a:extLst>
            </p:cNvPr>
            <p:cNvSpPr txBox="1">
              <a:spLocks/>
            </p:cNvSpPr>
            <p:nvPr/>
          </p:nvSpPr>
          <p:spPr>
            <a:xfrm>
              <a:off x="1280500" y="-62892"/>
              <a:ext cx="729721" cy="5099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Winter-Spring 2019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cap="all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Needs assessment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Text Box 12">
              <a:extLst>
                <a:ext uri="{FF2B5EF4-FFF2-40B4-BE49-F238E27FC236}">
                  <a16:creationId xmlns:a16="http://schemas.microsoft.com/office/drawing/2014/main" id="{3A1280FB-FFFE-4B86-818E-3CD581CA3BC9}"/>
                </a:ext>
              </a:extLst>
            </p:cNvPr>
            <p:cNvSpPr txBox="1">
              <a:spLocks/>
            </p:cNvSpPr>
            <p:nvPr/>
          </p:nvSpPr>
          <p:spPr>
            <a:xfrm>
              <a:off x="2098441" y="-62892"/>
              <a:ext cx="1074922" cy="62928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Summer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2019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350" b="1" cap="all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Recommendations</a:t>
              </a:r>
              <a:endParaRPr lang="en-US" sz="13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350" b="1" cap="all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&amp;</a:t>
              </a:r>
              <a:endParaRPr lang="en-US" sz="13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350" b="1" cap="all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Implementation</a:t>
              </a:r>
              <a:endParaRPr lang="en-US" sz="13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 Box 10">
            <a:extLst>
              <a:ext uri="{FF2B5EF4-FFF2-40B4-BE49-F238E27FC236}">
                <a16:creationId xmlns:a16="http://schemas.microsoft.com/office/drawing/2014/main" id="{FA502D47-0F96-49A7-834D-964A5CD3AEB1}"/>
              </a:ext>
            </a:extLst>
          </p:cNvPr>
          <p:cNvSpPr txBox="1">
            <a:spLocks/>
          </p:cNvSpPr>
          <p:nvPr/>
        </p:nvSpPr>
        <p:spPr>
          <a:xfrm>
            <a:off x="6656252" y="4554791"/>
            <a:ext cx="1268749" cy="120758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Winter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Report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914EFBCF-F789-4D51-B023-BDEF2C4F1859}"/>
              </a:ext>
            </a:extLst>
          </p:cNvPr>
          <p:cNvSpPr/>
          <p:nvPr/>
        </p:nvSpPr>
        <p:spPr>
          <a:xfrm>
            <a:off x="1264257" y="5869205"/>
            <a:ext cx="6050943" cy="685800"/>
          </a:xfrm>
          <a:prstGeom prst="chevron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Public/Stakeholder Outreach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0AE31-68CC-4058-86EA-092E8890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10A7-82CC-7F44-A7DD-B1F9AC82F9DE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46033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BD23-0FCA-E64B-96AC-C91D4E2C5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Corvallis (OR) Transit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58BEE-9B30-6147-850C-EB4D84DEB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04826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City agency serving 55,000 residents, including 20,000 OSU students</a:t>
            </a:r>
          </a:p>
          <a:p>
            <a:pPr lvl="1"/>
            <a:r>
              <a:rPr lang="en-US"/>
              <a:t>Students comprise 43% of all ridership; faculty staff 4%</a:t>
            </a:r>
          </a:p>
          <a:p>
            <a:pPr lvl="2"/>
            <a:r>
              <a:rPr lang="en-US"/>
              <a:t>Were already riding fare free through a UPass program</a:t>
            </a:r>
          </a:p>
          <a:p>
            <a:pPr lvl="2"/>
            <a:r>
              <a:rPr lang="en-US"/>
              <a:t>Students paid $2.76 fee per term</a:t>
            </a:r>
          </a:p>
          <a:p>
            <a:pPr lvl="1"/>
            <a:r>
              <a:rPr lang="en-US"/>
              <a:t>Cash fares were $330K; 14% of $2.4 million budget</a:t>
            </a:r>
          </a:p>
          <a:p>
            <a:r>
              <a:rPr lang="en-US"/>
              <a:t>10 routes, 60-min headways, carried 2,100 passengers per day</a:t>
            </a:r>
          </a:p>
          <a:p>
            <a:r>
              <a:rPr lang="en-US"/>
              <a:t>Converted to fare free in 2011</a:t>
            </a:r>
          </a:p>
          <a:p>
            <a:pPr lvl="1"/>
            <a:r>
              <a:rPr lang="en-US"/>
              <a:t>Fare revenue replaced by monthly fee on utility bills</a:t>
            </a:r>
          </a:p>
          <a:p>
            <a:pPr lvl="2"/>
            <a:r>
              <a:rPr lang="en-US"/>
              <a:t>Individual household as little as $2.75 per month</a:t>
            </a:r>
          </a:p>
          <a:p>
            <a:pPr lvl="2"/>
            <a:r>
              <a:rPr lang="en-US"/>
              <a:t>Large businesses up to $1,000 per month</a:t>
            </a:r>
          </a:p>
          <a:p>
            <a:pPr lvl="1"/>
            <a:r>
              <a:rPr lang="en-US"/>
              <a:t>Cash fares and student fees were eliminated</a:t>
            </a:r>
          </a:p>
          <a:p>
            <a:pPr lvl="1"/>
            <a:r>
              <a:rPr lang="en-US"/>
              <a:t>Also replaced local property tax funding for transit</a:t>
            </a:r>
          </a:p>
        </p:txBody>
      </p:sp>
    </p:spTree>
    <p:extLst>
      <p:ext uri="{BB962C8B-B14F-4D97-AF65-F5344CB8AC3E}">
        <p14:creationId xmlns:p14="http://schemas.microsoft.com/office/powerpoint/2010/main" val="18815635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3582E-4F12-FD48-825D-C6E034785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Corvallis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4B6D8-B566-BE4C-8DB6-20D3B8162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049682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First month, ridership increased 24%, second month 43%; total increase for the year was 38%</a:t>
            </a:r>
          </a:p>
          <a:p>
            <a:r>
              <a:rPr lang="en-US"/>
              <a:t>Expected issues with homeless people, but none materialized</a:t>
            </a:r>
          </a:p>
          <a:p>
            <a:r>
              <a:rPr lang="en-US"/>
              <a:t>Transit Operations Fee</a:t>
            </a:r>
          </a:p>
          <a:p>
            <a:pPr lvl="1"/>
            <a:r>
              <a:rPr lang="en-US"/>
              <a:t>Currently $3.16/month for single family residential customers</a:t>
            </a:r>
          </a:p>
          <a:p>
            <a:pPr lvl="1"/>
            <a:r>
              <a:rPr lang="en-US"/>
              <a:t>$2.18/month for multi-family residential customers</a:t>
            </a:r>
          </a:p>
          <a:p>
            <a:pPr lvl="1"/>
            <a:r>
              <a:rPr lang="en-US"/>
              <a:t>Much higher for commercial and industrial customers</a:t>
            </a:r>
          </a:p>
          <a:p>
            <a:pPr lvl="2"/>
            <a:r>
              <a:rPr lang="en-US"/>
              <a:t>Based on ITE Trip Generation rates</a:t>
            </a:r>
          </a:p>
          <a:p>
            <a:pPr lvl="1"/>
            <a:r>
              <a:rPr lang="en-US"/>
              <a:t>Generated $925,000 in FY2018</a:t>
            </a:r>
          </a:p>
          <a:p>
            <a:r>
              <a:rPr lang="en-US"/>
              <a:t>Total ridership in FY19: 1.08 million, over 3,000 per day</a:t>
            </a:r>
          </a:p>
        </p:txBody>
      </p:sp>
    </p:spTree>
    <p:extLst>
      <p:ext uri="{BB962C8B-B14F-4D97-AF65-F5344CB8AC3E}">
        <p14:creationId xmlns:p14="http://schemas.microsoft.com/office/powerpoint/2010/main" val="4928899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F35BD-F3E2-E84E-B8ED-8A20D7B0C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to GMT Urban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B9D13-7585-DA45-A97B-393D7D998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Burlington UZA population larger (108,000) and student population smaller (about 15,000)</a:t>
            </a:r>
          </a:p>
          <a:p>
            <a:r>
              <a:rPr lang="en-US"/>
              <a:t>GMT not a city agency, does not control utility bills</a:t>
            </a:r>
          </a:p>
          <a:p>
            <a:r>
              <a:rPr lang="en-US"/>
              <a:t>GMT Urban fare revenue about $1.6 million (not including Unlimited Access revenue ~$588K)</a:t>
            </a:r>
          </a:p>
          <a:p>
            <a:r>
              <a:rPr lang="en-US"/>
              <a:t>GMT local assessments about $3.2 million</a:t>
            </a:r>
          </a:p>
        </p:txBody>
      </p:sp>
    </p:spTree>
    <p:extLst>
      <p:ext uri="{BB962C8B-B14F-4D97-AF65-F5344CB8AC3E}">
        <p14:creationId xmlns:p14="http://schemas.microsoft.com/office/powerpoint/2010/main" val="38165429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EB67C-0E20-D94B-BD42-EC1ECC4E6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 on Fares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A6CFC-9D0C-C947-B37C-5D9D0BFA0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68200"/>
          </a:xfrm>
        </p:spPr>
        <p:txBody>
          <a:bodyPr>
            <a:normAutofit lnSpcReduction="10000"/>
          </a:bodyPr>
          <a:lstStyle/>
          <a:p>
            <a:r>
              <a:rPr lang="en-US"/>
              <a:t>Making all rural service fare free not infeasible, but likely would not increase ridership by a significant amount</a:t>
            </a:r>
          </a:p>
          <a:p>
            <a:pPr lvl="1"/>
            <a:r>
              <a:rPr lang="en-US"/>
              <a:t>Density and level of service are more important factors</a:t>
            </a:r>
          </a:p>
          <a:p>
            <a:pPr lvl="1"/>
            <a:r>
              <a:rPr lang="en-US"/>
              <a:t>Many rural routes are already fare free or low fare</a:t>
            </a:r>
          </a:p>
          <a:p>
            <a:r>
              <a:rPr lang="en-US"/>
              <a:t>Removing fares from GMT Urban service…</a:t>
            </a:r>
          </a:p>
          <a:p>
            <a:pPr lvl="1"/>
            <a:r>
              <a:rPr lang="en-US"/>
              <a:t>Would likely increase ridership significantly</a:t>
            </a:r>
          </a:p>
          <a:p>
            <a:pPr lvl="2"/>
            <a:r>
              <a:rPr lang="en-US"/>
              <a:t>More use by existing cash fare riders</a:t>
            </a:r>
          </a:p>
          <a:p>
            <a:pPr lvl="2"/>
            <a:r>
              <a:rPr lang="en-US"/>
              <a:t>Improved mobility for those who cannot afford the fare</a:t>
            </a:r>
          </a:p>
          <a:p>
            <a:pPr lvl="2"/>
            <a:r>
              <a:rPr lang="en-US"/>
              <a:t>Substitute for walking and biking trips</a:t>
            </a:r>
          </a:p>
          <a:p>
            <a:pPr lvl="1"/>
            <a:r>
              <a:rPr lang="en-US"/>
              <a:t>Would leave a large hole in the budget</a:t>
            </a:r>
          </a:p>
          <a:p>
            <a:pPr lvl="1"/>
            <a:r>
              <a:rPr lang="en-US"/>
              <a:t>Would not have a large impact on traffic</a:t>
            </a:r>
          </a:p>
        </p:txBody>
      </p:sp>
    </p:spTree>
    <p:extLst>
      <p:ext uri="{BB962C8B-B14F-4D97-AF65-F5344CB8AC3E}">
        <p14:creationId xmlns:p14="http://schemas.microsoft.com/office/powerpoint/2010/main" val="12278085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D7FAB-2C5A-3945-9CC5-8858FC561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Overall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11765-2E51-D24F-BBA0-78C69F7A8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Ridership can be increased through investments</a:t>
            </a:r>
          </a:p>
          <a:p>
            <a:pPr lvl="1"/>
            <a:r>
              <a:rPr lang="en-US" dirty="0"/>
              <a:t>Planning, marketing/information, capital, service</a:t>
            </a:r>
          </a:p>
          <a:p>
            <a:pPr lvl="1"/>
            <a:r>
              <a:rPr lang="en-US" dirty="0"/>
              <a:t>At best, incremental increases would be expected</a:t>
            </a:r>
          </a:p>
          <a:p>
            <a:r>
              <a:rPr lang="en-US" dirty="0"/>
              <a:t>In longer term, land use can make a big difference</a:t>
            </a:r>
          </a:p>
          <a:p>
            <a:r>
              <a:rPr lang="en-US" dirty="0"/>
              <a:t>Major shifts only result from “big” changes or a “crisis mentality”</a:t>
            </a:r>
          </a:p>
          <a:p>
            <a:pPr lvl="1"/>
            <a:r>
              <a:rPr lang="en-US" dirty="0"/>
              <a:t>Significant policy change regarding parking</a:t>
            </a:r>
          </a:p>
          <a:p>
            <a:pPr lvl="1"/>
            <a:r>
              <a:rPr lang="en-US" dirty="0"/>
              <a:t>Substantial increase in fuel prices</a:t>
            </a:r>
          </a:p>
          <a:p>
            <a:pPr lvl="1"/>
            <a:r>
              <a:rPr lang="en-US" dirty="0"/>
              <a:t>Attention-grabbing change in climate</a:t>
            </a:r>
          </a:p>
        </p:txBody>
      </p:sp>
    </p:spTree>
    <p:extLst>
      <p:ext uri="{BB962C8B-B14F-4D97-AF65-F5344CB8AC3E}">
        <p14:creationId xmlns:p14="http://schemas.microsoft.com/office/powerpoint/2010/main" val="5956204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72C45-8347-0344-810F-580FD632E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Current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8B4C9-5A3E-FF4F-98EC-56FA44B86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in mid-March, fifty years of consistent messaging encouraging transit and ridesharing came to a halt</a:t>
            </a:r>
          </a:p>
          <a:p>
            <a:pPr lvl="1"/>
            <a:r>
              <a:rPr lang="en-US" dirty="0"/>
              <a:t>Instead of encouraging people to share rides, we had to be discouraged from being close to others</a:t>
            </a:r>
          </a:p>
          <a:p>
            <a:r>
              <a:rPr lang="en-US" dirty="0"/>
              <a:t>Only riders left on transit vehicles were those who had no other mobility options and</a:t>
            </a:r>
          </a:p>
          <a:p>
            <a:pPr lvl="2"/>
            <a:r>
              <a:rPr lang="en-US" dirty="0"/>
              <a:t>Who cannot work from home</a:t>
            </a:r>
          </a:p>
          <a:p>
            <a:pPr lvl="2"/>
            <a:r>
              <a:rPr lang="en-US" dirty="0"/>
              <a:t>Who are essential employees</a:t>
            </a:r>
          </a:p>
          <a:p>
            <a:pPr lvl="2"/>
            <a:r>
              <a:rPr lang="en-US" dirty="0"/>
              <a:t>Who need to travel for basic necessities</a:t>
            </a:r>
          </a:p>
        </p:txBody>
      </p:sp>
    </p:spTree>
    <p:extLst>
      <p:ext uri="{BB962C8B-B14F-4D97-AF65-F5344CB8AC3E}">
        <p14:creationId xmlns:p14="http://schemas.microsoft.com/office/powerpoint/2010/main" val="18927955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132C-F194-514A-92C4-4DCE0B84E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Transit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CBE2C-AD6E-8247-BB78-429E17E56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0203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Ridership down significantly</a:t>
            </a:r>
          </a:p>
          <a:p>
            <a:pPr lvl="1"/>
            <a:r>
              <a:rPr lang="en-US" dirty="0"/>
              <a:t>Demand response ridership down 72% compared to same period last year</a:t>
            </a:r>
          </a:p>
          <a:p>
            <a:pPr lvl="1"/>
            <a:r>
              <a:rPr lang="en-US" dirty="0"/>
              <a:t>Bus route ridership down about 70%</a:t>
            </a:r>
          </a:p>
          <a:p>
            <a:pPr lvl="2"/>
            <a:r>
              <a:rPr lang="en-US" dirty="0"/>
              <a:t>Routes that serve shopping areas down less (about 50%) than commuter-oriented routes</a:t>
            </a:r>
          </a:p>
          <a:p>
            <a:pPr lvl="2"/>
            <a:r>
              <a:rPr lang="en-US" dirty="0"/>
              <a:t>GMT weekday ridership down 73%, but weekend ridership down only about 55%</a:t>
            </a:r>
          </a:p>
          <a:p>
            <a:r>
              <a:rPr lang="en-US" dirty="0"/>
              <a:t>Service reductions</a:t>
            </a:r>
          </a:p>
          <a:p>
            <a:pPr lvl="1"/>
            <a:r>
              <a:rPr lang="en-US" dirty="0"/>
              <a:t>Many routes suspended or replaced with demand response service</a:t>
            </a:r>
          </a:p>
          <a:p>
            <a:pPr lvl="1"/>
            <a:r>
              <a:rPr lang="en-US" dirty="0"/>
              <a:t>Statewide about 50% fewer service hours in operation</a:t>
            </a:r>
          </a:p>
          <a:p>
            <a:r>
              <a:rPr lang="en-US" dirty="0"/>
              <a:t>Fare free service on GMT</a:t>
            </a:r>
          </a:p>
        </p:txBody>
      </p:sp>
    </p:spTree>
    <p:extLst>
      <p:ext uri="{BB962C8B-B14F-4D97-AF65-F5344CB8AC3E}">
        <p14:creationId xmlns:p14="http://schemas.microsoft.com/office/powerpoint/2010/main" val="13024189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B6FD2-9324-374E-B536-234D738E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DDAA-C497-8142-9E0B-1698D3009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343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long is the transition back to ”normal”?</a:t>
            </a:r>
          </a:p>
          <a:p>
            <a:pPr lvl="1"/>
            <a:r>
              <a:rPr lang="en-US" dirty="0"/>
              <a:t>Service levels</a:t>
            </a:r>
          </a:p>
          <a:p>
            <a:pPr lvl="1"/>
            <a:r>
              <a:rPr lang="en-US" dirty="0"/>
              <a:t>Ridership</a:t>
            </a:r>
          </a:p>
          <a:p>
            <a:pPr lvl="2"/>
            <a:r>
              <a:rPr lang="en-US" dirty="0"/>
              <a:t>Has there been a permanent shift in the home/workplace balance?</a:t>
            </a:r>
          </a:p>
          <a:p>
            <a:pPr lvl="2"/>
            <a:r>
              <a:rPr lang="en-US" dirty="0"/>
              <a:t>What will be the reduction in the traditional commuting travel market?</a:t>
            </a:r>
          </a:p>
          <a:p>
            <a:pPr lvl="1"/>
            <a:r>
              <a:rPr lang="en-US" dirty="0"/>
              <a:t>Messaging</a:t>
            </a:r>
          </a:p>
          <a:p>
            <a:pPr lvl="1"/>
            <a:r>
              <a:rPr lang="en-US" dirty="0"/>
              <a:t>Role in the transportation system and community</a:t>
            </a:r>
          </a:p>
          <a:p>
            <a:r>
              <a:rPr lang="en-US" dirty="0"/>
              <a:t>Will there be effects on future land use and development?</a:t>
            </a:r>
          </a:p>
          <a:p>
            <a:pPr lvl="1"/>
            <a:r>
              <a:rPr lang="en-US" dirty="0"/>
              <a:t>If any de-urbanization occurs, where will those people go?</a:t>
            </a:r>
          </a:p>
          <a:p>
            <a:pPr lvl="1"/>
            <a:r>
              <a:rPr lang="en-US" dirty="0"/>
              <a:t>Will it affect large cities only?</a:t>
            </a:r>
          </a:p>
        </p:txBody>
      </p:sp>
    </p:spTree>
    <p:extLst>
      <p:ext uri="{BB962C8B-B14F-4D97-AF65-F5344CB8AC3E}">
        <p14:creationId xmlns:p14="http://schemas.microsoft.com/office/powerpoint/2010/main" val="4014922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AEF8F-FB68-7943-8E2B-150B81D4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Permanent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3DED5-3501-524F-939D-B402C46E5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COVID-19 proves that behavior can change in the blink of an eye in a crisis</a:t>
            </a:r>
          </a:p>
          <a:p>
            <a:r>
              <a:rPr lang="en-US" dirty="0"/>
              <a:t>So what about climate change?</a:t>
            </a:r>
          </a:p>
          <a:p>
            <a:pPr lvl="1"/>
            <a:r>
              <a:rPr lang="en-US" dirty="0"/>
              <a:t>Can people be convinced that it is as life threatening as a virus?</a:t>
            </a:r>
          </a:p>
          <a:p>
            <a:pPr lvl="1"/>
            <a:r>
              <a:rPr lang="en-US" dirty="0"/>
              <a:t>Can the reduction in transportation-related emissions be sustained?</a:t>
            </a:r>
          </a:p>
          <a:p>
            <a:pPr lvl="1"/>
            <a:r>
              <a:rPr lang="en-US" dirty="0"/>
              <a:t>Will it get worse than before because no one wants to be in close quarters with others?</a:t>
            </a:r>
          </a:p>
        </p:txBody>
      </p:sp>
    </p:spTree>
    <p:extLst>
      <p:ext uri="{BB962C8B-B14F-4D97-AF65-F5344CB8AC3E}">
        <p14:creationId xmlns:p14="http://schemas.microsoft.com/office/powerpoint/2010/main" val="33411325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3653C-D139-4CE3-9566-6FED4C7E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41D25-0BC5-4B7A-96A4-5C817A160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Links to full reports</a:t>
            </a:r>
          </a:p>
          <a:p>
            <a:pPr marL="0" indent="0">
              <a:buNone/>
            </a:pPr>
            <a:r>
              <a:rPr lang="en-US" dirty="0"/>
              <a:t>PTPP</a:t>
            </a:r>
            <a:br>
              <a:rPr lang="en-US" dirty="0"/>
            </a:br>
            <a:r>
              <a:rPr lang="en-US" dirty="0">
                <a:hlinkClick r:id="rId2"/>
              </a:rPr>
              <a:t>vtrans.vermont.gov/planning/PTPP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Section 20 Report</a:t>
            </a:r>
            <a:br>
              <a:rPr lang="en-US" dirty="0"/>
            </a:br>
            <a:r>
              <a:rPr lang="en-US" dirty="0">
                <a:hlinkClick r:id="rId3"/>
              </a:rPr>
              <a:t>https://legislature.vermont.gov/assets/Legislative-Reports/Section-20-Report-01-07-20-FINAL.pdf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B02D4-C04D-437E-B809-F0571646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10A7-82CC-7F44-A7DD-B1F9AC82F9DE}" type="slidenum">
              <a:rPr lang="uk-UA" smtClean="0"/>
              <a:t>49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267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2ED5D-0D77-4F49-86E8-7E9252CB2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Needs Identified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BDAB9-C454-4CD0-A813-FD8F5F00D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Lack of transit access in rural areas</a:t>
            </a:r>
          </a:p>
          <a:p>
            <a:pPr lvl="0"/>
            <a:r>
              <a:rPr lang="en-US" dirty="0"/>
              <a:t>Lack of resources to meet the needs of vulnerable populations both today and in the future</a:t>
            </a:r>
          </a:p>
          <a:p>
            <a:pPr lvl="0"/>
            <a:r>
              <a:rPr lang="en-US" dirty="0"/>
              <a:t>Lack of transportation for access to jobs</a:t>
            </a:r>
          </a:p>
          <a:p>
            <a:pPr lvl="0"/>
            <a:r>
              <a:rPr lang="en-US" dirty="0"/>
              <a:t>In areas that have bus routes, improved service levels and connections are needed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CA80C-3B14-48BE-9802-3F98A1367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10A7-82CC-7F44-A7DD-B1F9AC82F9DE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16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BE969-82C9-7748-B257-962BF04E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Critical Themes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E3E74-8FA5-004C-9122-34ADC8BA6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51542"/>
          </a:xfrm>
        </p:spPr>
        <p:txBody>
          <a:bodyPr>
            <a:normAutofit/>
          </a:bodyPr>
          <a:lstStyle/>
          <a:p>
            <a:r>
              <a:rPr lang="en-US"/>
              <a:t>Aging population</a:t>
            </a:r>
          </a:p>
          <a:p>
            <a:r>
              <a:rPr lang="en-US"/>
              <a:t>Economic trends and opportunities</a:t>
            </a:r>
          </a:p>
          <a:p>
            <a:r>
              <a:rPr lang="en-US"/>
              <a:t>Technology and information</a:t>
            </a:r>
          </a:p>
          <a:p>
            <a:r>
              <a:rPr lang="en-US"/>
              <a:t>Public awareness</a:t>
            </a:r>
          </a:p>
          <a:p>
            <a:r>
              <a:rPr lang="en-US"/>
              <a:t>Land use and housing location</a:t>
            </a:r>
          </a:p>
        </p:txBody>
      </p:sp>
    </p:spTree>
    <p:extLst>
      <p:ext uri="{BB962C8B-B14F-4D97-AF65-F5344CB8AC3E}">
        <p14:creationId xmlns:p14="http://schemas.microsoft.com/office/powerpoint/2010/main" val="215042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FEB04-DC27-4BB4-963D-1B7DF1C19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Aging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DA013-F931-459A-A6CA-CF418E6A7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0266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Average age of Vermont residents: 42.6 years</a:t>
            </a:r>
          </a:p>
          <a:p>
            <a:pPr lvl="1"/>
            <a:r>
              <a:rPr lang="en-US" dirty="0"/>
              <a:t>Third highest in the US, behind Maine and New Hampshire</a:t>
            </a:r>
          </a:p>
          <a:p>
            <a:r>
              <a:rPr lang="en-US" dirty="0"/>
              <a:t>In the next 10 years, the number of Vermonters over 65 will increase by 60% to 175,000 people</a:t>
            </a:r>
          </a:p>
          <a:p>
            <a:r>
              <a:rPr lang="en-US" dirty="0"/>
              <a:t>Fastest growth will be in those over age 80</a:t>
            </a:r>
          </a:p>
          <a:p>
            <a:r>
              <a:rPr lang="en-US" dirty="0"/>
              <a:t>Some of the most rural counties have the highest percentages of older adults</a:t>
            </a:r>
          </a:p>
          <a:p>
            <a:pPr lvl="1"/>
            <a:r>
              <a:rPr lang="en-US" dirty="0"/>
              <a:t>Essex</a:t>
            </a:r>
          </a:p>
          <a:p>
            <a:pPr lvl="1"/>
            <a:r>
              <a:rPr lang="en-US" dirty="0"/>
              <a:t>Bennington</a:t>
            </a:r>
          </a:p>
          <a:p>
            <a:pPr lvl="1"/>
            <a:r>
              <a:rPr lang="en-US" dirty="0"/>
              <a:t>Windsor</a:t>
            </a:r>
          </a:p>
          <a:p>
            <a:pPr lvl="1"/>
            <a:r>
              <a:rPr lang="en-US" dirty="0"/>
              <a:t>Orleans</a:t>
            </a:r>
          </a:p>
        </p:txBody>
      </p:sp>
    </p:spTree>
    <p:extLst>
      <p:ext uri="{BB962C8B-B14F-4D97-AF65-F5344CB8AC3E}">
        <p14:creationId xmlns:p14="http://schemas.microsoft.com/office/powerpoint/2010/main" val="213501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CC4C6-F7B5-4440-892C-842FC9298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Challenges – 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CB943-3F5B-5D4B-95F9-5988D97E9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Helping older adults make informed choices</a:t>
            </a:r>
          </a:p>
          <a:p>
            <a:pPr lvl="1"/>
            <a:r>
              <a:rPr lang="en-US"/>
              <a:t>Age in place or move to a location with easier access to services?</a:t>
            </a:r>
          </a:p>
          <a:p>
            <a:pPr lvl="1"/>
            <a:r>
              <a:rPr lang="en-US"/>
              <a:t>Keep driving until it is no longer possible or begin transition to using public transit?</a:t>
            </a:r>
          </a:p>
          <a:p>
            <a:r>
              <a:rPr lang="en-US"/>
              <a:t>Allay fears about future mobility</a:t>
            </a:r>
          </a:p>
          <a:p>
            <a:pPr lvl="1"/>
            <a:r>
              <a:rPr lang="en-US"/>
              <a:t>Engage as a volunteer driver</a:t>
            </a:r>
          </a:p>
          <a:p>
            <a:pPr lvl="1"/>
            <a:r>
              <a:rPr lang="en-US"/>
              <a:t>Learn about existing options</a:t>
            </a:r>
          </a:p>
          <a:p>
            <a:pPr lvl="1"/>
            <a:r>
              <a:rPr lang="en-US"/>
              <a:t>Help to build community support for expanded service</a:t>
            </a:r>
          </a:p>
        </p:txBody>
      </p:sp>
    </p:spTree>
    <p:extLst>
      <p:ext uri="{BB962C8B-B14F-4D97-AF65-F5344CB8AC3E}">
        <p14:creationId xmlns:p14="http://schemas.microsoft.com/office/powerpoint/2010/main" val="100672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A5CB-A502-6D45-B617-2F88FCD84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PTPP Strategies – Aging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26B84-EBA0-5243-8161-184FE7B2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49617"/>
          </a:xfrm>
        </p:spPr>
        <p:txBody>
          <a:bodyPr>
            <a:normAutofit/>
          </a:bodyPr>
          <a:lstStyle/>
          <a:p>
            <a:r>
              <a:rPr lang="en-US"/>
              <a:t>Create working committee with Agency of Human Services to address mobility issues for older Vermonters</a:t>
            </a:r>
          </a:p>
          <a:p>
            <a:r>
              <a:rPr lang="en-US"/>
              <a:t>More comprehensive planning for Elders and Persons with Disabilities Transportation Program</a:t>
            </a:r>
          </a:p>
          <a:p>
            <a:pPr lvl="1"/>
            <a:r>
              <a:rPr lang="en-US"/>
              <a:t>Set up annual statewide meeting with work plan</a:t>
            </a:r>
          </a:p>
          <a:p>
            <a:pPr lvl="1"/>
            <a:r>
              <a:rPr lang="en-US"/>
              <a:t>Share best practices: coordination, low-cost trips, volunteer management</a:t>
            </a:r>
          </a:p>
          <a:p>
            <a:r>
              <a:rPr lang="en-US"/>
              <a:t>Establish Personal Mobility Accounts</a:t>
            </a:r>
          </a:p>
          <a:p>
            <a:pPr lvl="1"/>
            <a:r>
              <a:rPr lang="en-US"/>
              <a:t>Expand Ticket To Ride statewide</a:t>
            </a:r>
          </a:p>
          <a:p>
            <a:pPr lvl="1"/>
            <a:r>
              <a:rPr lang="en-US"/>
              <a:t>Allow for deposits, gifts and possibly ride credits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04700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77038</TotalTime>
  <Words>2814</Words>
  <Application>Microsoft Macintosh PowerPoint</Application>
  <PresentationFormat>On-screen Show (4:3)</PresentationFormat>
  <Paragraphs>402</Paragraphs>
  <Slides>49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Calibri</vt:lpstr>
      <vt:lpstr>Century Gothic</vt:lpstr>
      <vt:lpstr>Garamond</vt:lpstr>
      <vt:lpstr>Wingdings 2</vt:lpstr>
      <vt:lpstr>Perception</vt:lpstr>
      <vt:lpstr>Transit Futures: PTPP – Section 20 – COVID-19</vt:lpstr>
      <vt:lpstr>Overview</vt:lpstr>
      <vt:lpstr>Policy Planning in Vermont</vt:lpstr>
      <vt:lpstr>Project Tasks</vt:lpstr>
      <vt:lpstr>Primary Needs Identified</vt:lpstr>
      <vt:lpstr>Critical Themes and Challenges</vt:lpstr>
      <vt:lpstr>Key Aging Statistics</vt:lpstr>
      <vt:lpstr>Policy Challenges – Aging</vt:lpstr>
      <vt:lpstr>PTPP Strategies – Aging </vt:lpstr>
      <vt:lpstr>Economic Trends &amp; Opportunities</vt:lpstr>
      <vt:lpstr>Public Transit and Employment</vt:lpstr>
      <vt:lpstr>PTPP Strategies – Employment</vt:lpstr>
      <vt:lpstr>Technology and Information</vt:lpstr>
      <vt:lpstr>PTPP Strategies – Technology</vt:lpstr>
      <vt:lpstr>Public Awareness</vt:lpstr>
      <vt:lpstr>PTPP Strategies – Awareness</vt:lpstr>
      <vt:lpstr>Land Use and Housing Location</vt:lpstr>
      <vt:lpstr>Policy Challenges – Land Use</vt:lpstr>
      <vt:lpstr>PTPP Strategies – Transit-supportive development </vt:lpstr>
      <vt:lpstr>Climate Change</vt:lpstr>
      <vt:lpstr>What did Vermonters Think?</vt:lpstr>
      <vt:lpstr>Policy Ranking</vt:lpstr>
      <vt:lpstr>Chittenden Cty. vs. Rest of State</vt:lpstr>
      <vt:lpstr>Potential Improvements</vt:lpstr>
      <vt:lpstr>Budgeting Activity</vt:lpstr>
      <vt:lpstr>Transit Funding Options</vt:lpstr>
      <vt:lpstr>Section 20 Study (H. 529)</vt:lpstr>
      <vt:lpstr>Literature Review</vt:lpstr>
      <vt:lpstr>NCHRP Report on Best Practices</vt:lpstr>
      <vt:lpstr>Analysis of Vermont Services</vt:lpstr>
      <vt:lpstr>Urban High Performers</vt:lpstr>
      <vt:lpstr>Conclusions: High Performance</vt:lpstr>
      <vt:lpstr>GMT Low Performers</vt:lpstr>
      <vt:lpstr>Conclusions: Underperformers</vt:lpstr>
      <vt:lpstr>Why increase ridership?</vt:lpstr>
      <vt:lpstr>Methods – Short Term</vt:lpstr>
      <vt:lpstr>Methods – Longer Term</vt:lpstr>
      <vt:lpstr>Policy Levers</vt:lpstr>
      <vt:lpstr>Fare Free Transit</vt:lpstr>
      <vt:lpstr>Corvallis (OR) Transit System</vt:lpstr>
      <vt:lpstr>Corvallis Results</vt:lpstr>
      <vt:lpstr>Comparison to GMT Urban</vt:lpstr>
      <vt:lpstr>Conclusions on Fares</vt:lpstr>
      <vt:lpstr>Overall Conclusions</vt:lpstr>
      <vt:lpstr>Our Current Crisis</vt:lpstr>
      <vt:lpstr>Impact on Transit</vt:lpstr>
      <vt:lpstr>After the Pandemic</vt:lpstr>
      <vt:lpstr>The Permanent Crisis</vt:lpstr>
      <vt:lpstr>Thank you</vt:lpstr>
    </vt:vector>
  </TitlesOfParts>
  <Company>Steadman Hill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DBE Contracting and Reporting</dc:title>
  <dc:creator>Stephen Falbel</dc:creator>
  <cp:lastModifiedBy>smf@steadmanhill.com</cp:lastModifiedBy>
  <cp:revision>222</cp:revision>
  <dcterms:created xsi:type="dcterms:W3CDTF">2016-02-09T19:20:12Z</dcterms:created>
  <dcterms:modified xsi:type="dcterms:W3CDTF">2020-05-07T19:22:04Z</dcterms:modified>
</cp:coreProperties>
</file>