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57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8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Workforce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role of Public Transit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3520"/>
            <a:ext cx="1507067" cy="101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89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Employment in VT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Around the Room</a:t>
            </a:r>
          </a:p>
          <a:p>
            <a:pPr lvl="1"/>
            <a:r>
              <a:rPr lang="en-US" sz="2400" dirty="0" smtClean="0"/>
              <a:t>For those that work with individuals, what are the top 3 barriers to employment?</a:t>
            </a:r>
          </a:p>
          <a:p>
            <a:pPr lvl="1"/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06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609600"/>
            <a:ext cx="9159240" cy="1320800"/>
          </a:xfrm>
        </p:spPr>
        <p:txBody>
          <a:bodyPr/>
          <a:lstStyle/>
          <a:p>
            <a:pPr algn="ctr"/>
            <a:r>
              <a:rPr lang="en-US" dirty="0"/>
              <a:t>Workforce Innovation and </a:t>
            </a:r>
            <a:r>
              <a:rPr lang="en-US" dirty="0" smtClean="0"/>
              <a:t>Opportunity Act </a:t>
            </a:r>
            <a:r>
              <a:rPr lang="en-US" dirty="0"/>
              <a:t>(WIOA)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Key goals </a:t>
            </a:r>
            <a:r>
              <a:rPr lang="en-US" dirty="0"/>
              <a:t>include:</a:t>
            </a:r>
          </a:p>
          <a:p>
            <a:r>
              <a:rPr lang="en-US" dirty="0" smtClean="0"/>
              <a:t>Coordination </a:t>
            </a:r>
            <a:r>
              <a:rPr lang="en-US" dirty="0"/>
              <a:t>of the state’s economic development, workforce development </a:t>
            </a:r>
            <a:r>
              <a:rPr lang="en-US" dirty="0" smtClean="0"/>
              <a:t>and education </a:t>
            </a:r>
            <a:r>
              <a:rPr lang="en-US" dirty="0"/>
              <a:t>systems;</a:t>
            </a:r>
          </a:p>
          <a:p>
            <a:r>
              <a:rPr lang="en-US" dirty="0" smtClean="0"/>
              <a:t>Increased </a:t>
            </a:r>
            <a:r>
              <a:rPr lang="en-US" dirty="0"/>
              <a:t>state funding for post-secondary education, training and loan forgiveness;</a:t>
            </a:r>
          </a:p>
          <a:p>
            <a:r>
              <a:rPr lang="en-US" dirty="0" smtClean="0"/>
              <a:t>Coordination </a:t>
            </a:r>
            <a:r>
              <a:rPr lang="en-US" dirty="0"/>
              <a:t>and expansion of workforce development activities;</a:t>
            </a:r>
          </a:p>
          <a:p>
            <a:r>
              <a:rPr lang="en-US" dirty="0" smtClean="0"/>
              <a:t>Increased </a:t>
            </a:r>
            <a:r>
              <a:rPr lang="en-US" dirty="0"/>
              <a:t>career awareness and exploration in secondary and post-secondary schools;</a:t>
            </a:r>
          </a:p>
          <a:p>
            <a:r>
              <a:rPr lang="en-US" dirty="0" smtClean="0"/>
              <a:t>Building </a:t>
            </a:r>
            <a:r>
              <a:rPr lang="en-US" dirty="0"/>
              <a:t>strong pre-apprenticeships and other work experience activities for students </a:t>
            </a:r>
            <a:r>
              <a:rPr lang="en-US" dirty="0" smtClean="0"/>
              <a:t>at all </a:t>
            </a:r>
            <a:r>
              <a:rPr lang="en-US" dirty="0"/>
              <a:t>levels, strengthening the workforce pipeline for Vermont employers;</a:t>
            </a:r>
          </a:p>
          <a:p>
            <a:r>
              <a:rPr lang="en-US" dirty="0" smtClean="0"/>
              <a:t>Focusing </a:t>
            </a:r>
            <a:r>
              <a:rPr lang="en-US" dirty="0"/>
              <a:t>on key economic sectors identified for real growth in Vermont; and</a:t>
            </a:r>
          </a:p>
          <a:p>
            <a:r>
              <a:rPr lang="en-US" dirty="0" smtClean="0"/>
              <a:t>Increased </a:t>
            </a:r>
            <a:r>
              <a:rPr lang="en-US" dirty="0"/>
              <a:t>support for entrepreneurship and job development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6041362"/>
            <a:ext cx="7482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http://labor.vermont.gov/wordpress/wp-content/uploads/Vermont-WIOA-State-Plan-Draft.pdf</a:t>
            </a:r>
          </a:p>
        </p:txBody>
      </p:sp>
    </p:spTree>
    <p:extLst>
      <p:ext uri="{BB962C8B-B14F-4D97-AF65-F5344CB8AC3E}">
        <p14:creationId xmlns:p14="http://schemas.microsoft.com/office/powerpoint/2010/main" val="341028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for Department of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1601"/>
            <a:ext cx="8954346" cy="46697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Uncertainty of federal dollars. At this time, we are most concerned about changes that </a:t>
            </a:r>
            <a:r>
              <a:rPr lang="en-US" dirty="0" smtClean="0"/>
              <a:t>might adversely </a:t>
            </a:r>
            <a:r>
              <a:rPr lang="en-US" dirty="0"/>
              <a:t>impact Workforce Development Division and the regional offices.</a:t>
            </a:r>
          </a:p>
          <a:p>
            <a:r>
              <a:rPr lang="en-US" dirty="0" smtClean="0"/>
              <a:t>Competition </a:t>
            </a:r>
            <a:r>
              <a:rPr lang="en-US" dirty="0"/>
              <a:t>for job creation from larger states with greater financial resources to attract </a:t>
            </a:r>
            <a:r>
              <a:rPr lang="en-US" dirty="0" smtClean="0"/>
              <a:t>and subsidize </a:t>
            </a:r>
            <a:r>
              <a:rPr lang="en-US" dirty="0"/>
              <a:t>new businesses and jobs to their state.</a:t>
            </a:r>
          </a:p>
          <a:p>
            <a:r>
              <a:rPr lang="en-US" dirty="0" smtClean="0"/>
              <a:t>Need </a:t>
            </a:r>
            <a:r>
              <a:rPr lang="en-US" dirty="0"/>
              <a:t>for job-specific training to address hiring needs of Vermont employers.</a:t>
            </a:r>
          </a:p>
          <a:p>
            <a:r>
              <a:rPr lang="en-US" dirty="0" smtClean="0"/>
              <a:t>VDOL’s </a:t>
            </a:r>
            <a:r>
              <a:rPr lang="en-US" dirty="0"/>
              <a:t>aged computer infrastructure.</a:t>
            </a:r>
          </a:p>
          <a:p>
            <a:r>
              <a:rPr lang="en-US" dirty="0" smtClean="0"/>
              <a:t>Global </a:t>
            </a:r>
            <a:r>
              <a:rPr lang="en-US" dirty="0"/>
              <a:t>and national issues that continue to affect the economy and labor market.</a:t>
            </a:r>
          </a:p>
          <a:p>
            <a:r>
              <a:rPr lang="en-US" dirty="0" smtClean="0"/>
              <a:t>Value </a:t>
            </a:r>
            <a:r>
              <a:rPr lang="en-US" dirty="0"/>
              <a:t>of take-home pay.</a:t>
            </a:r>
          </a:p>
          <a:p>
            <a:r>
              <a:rPr lang="en-US" dirty="0" smtClean="0"/>
              <a:t>Impact </a:t>
            </a:r>
            <a:r>
              <a:rPr lang="en-US" dirty="0"/>
              <a:t>of wage disparity, discrimination and barriers to employment.</a:t>
            </a:r>
            <a:r>
              <a:rPr lang="en-US" dirty="0" smtClean="0"/>
              <a:t></a:t>
            </a:r>
          </a:p>
          <a:p>
            <a:r>
              <a:rPr lang="en-US" dirty="0" smtClean="0"/>
              <a:t>Structural </a:t>
            </a:r>
            <a:r>
              <a:rPr lang="en-US" dirty="0"/>
              <a:t>shifts in the economy (globalization, outsourcing, temporary/contract and </a:t>
            </a:r>
            <a:r>
              <a:rPr lang="en-US" dirty="0" smtClean="0"/>
              <a:t>franchise labor</a:t>
            </a:r>
            <a:r>
              <a:rPr lang="en-US" dirty="0"/>
              <a:t>) that are resulting in new vulnerabilities for Vermont workers.</a:t>
            </a:r>
          </a:p>
          <a:p>
            <a:r>
              <a:rPr lang="en-US" dirty="0" smtClean="0"/>
              <a:t>Declining </a:t>
            </a:r>
            <a:r>
              <a:rPr lang="en-US" dirty="0"/>
              <a:t>rate of union work with correlating decline in wage and benefit rates among </a:t>
            </a:r>
            <a:r>
              <a:rPr lang="en-US" dirty="0" smtClean="0"/>
              <a:t>workers in </a:t>
            </a:r>
            <a:r>
              <a:rPr lang="en-US" dirty="0"/>
              <a:t>Vermont and in the nation.</a:t>
            </a:r>
          </a:p>
          <a:p>
            <a:r>
              <a:rPr lang="en-US" dirty="0" smtClean="0"/>
              <a:t>Decline </a:t>
            </a:r>
            <a:r>
              <a:rPr lang="en-US" dirty="0"/>
              <a:t>in college degree completion and rising student debt load.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9640" y="6041363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VERMONT DEPARTMENT OF LABOR (VDOL) FY ‘18 BUDGET SUBMISSION</a:t>
            </a:r>
          </a:p>
        </p:txBody>
      </p:sp>
    </p:spTree>
    <p:extLst>
      <p:ext uri="{BB962C8B-B14F-4D97-AF65-F5344CB8AC3E}">
        <p14:creationId xmlns:p14="http://schemas.microsoft.com/office/powerpoint/2010/main" val="1485555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for GMT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Engage with the public on a regular basis to ensure that expansions and recent developments are incorporated into planning efforts. </a:t>
            </a:r>
          </a:p>
          <a:p>
            <a:pPr lvl="1"/>
            <a:r>
              <a:rPr lang="en-US" dirty="0" smtClean="0"/>
              <a:t>Regional Planning Commissions are a great help!</a:t>
            </a:r>
          </a:p>
          <a:p>
            <a:r>
              <a:rPr lang="en-US" dirty="0" smtClean="0"/>
              <a:t>Continue to be involved </a:t>
            </a:r>
            <a:r>
              <a:rPr lang="en-US" dirty="0" smtClean="0"/>
              <a:t>with stakeholder groups to collaborate </a:t>
            </a:r>
            <a:r>
              <a:rPr lang="en-US" dirty="0" smtClean="0"/>
              <a:t>on routes that serve </a:t>
            </a:r>
            <a:r>
              <a:rPr lang="en-US" dirty="0" smtClean="0"/>
              <a:t>medium - large </a:t>
            </a:r>
            <a:r>
              <a:rPr lang="en-US" dirty="0" smtClean="0"/>
              <a:t>employers.</a:t>
            </a:r>
          </a:p>
          <a:p>
            <a:r>
              <a:rPr lang="en-US" dirty="0" smtClean="0"/>
              <a:t>Be responsive to requests from employers, regional economic development </a:t>
            </a:r>
            <a:r>
              <a:rPr lang="en-US" dirty="0" smtClean="0"/>
              <a:t>corporations and Agency of Commerce and Community Development. </a:t>
            </a:r>
            <a:endParaRPr lang="en-US" dirty="0" smtClean="0"/>
          </a:p>
          <a:p>
            <a:r>
              <a:rPr lang="en-US" dirty="0" smtClean="0"/>
              <a:t>Form </a:t>
            </a:r>
            <a:r>
              <a:rPr lang="en-US" dirty="0" smtClean="0"/>
              <a:t>public/private </a:t>
            </a:r>
            <a:r>
              <a:rPr lang="en-US" dirty="0" smtClean="0"/>
              <a:t>partnerships to fund additional new services.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384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for GMT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160589"/>
            <a:ext cx="9189720" cy="388077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“Transportation’s </a:t>
            </a:r>
            <a:r>
              <a:rPr lang="en-US" sz="2400" b="1" dirty="0"/>
              <a:t>greatest challenge is in attracting, educating, and retaining a workforce with the needed skills and knowledge, while also ensuring a diverse workforce across all jobs</a:t>
            </a:r>
            <a:r>
              <a:rPr lang="en-US" sz="2400" b="1" dirty="0" smtClean="0"/>
              <a:t>.”</a:t>
            </a:r>
            <a:r>
              <a:rPr lang="en-US" sz="2400" dirty="0" smtClean="0"/>
              <a:t>- FTA Administrator, </a:t>
            </a:r>
            <a:r>
              <a:rPr lang="en-US" sz="2400" dirty="0" smtClean="0"/>
              <a:t>Carolyn Flowers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0962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174" y="41148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Questions?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508" y="173228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233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</TotalTime>
  <Words>424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Workforce Development</vt:lpstr>
      <vt:lpstr>Barriers to Employment in VT</vt:lpstr>
      <vt:lpstr>Workforce Innovation and Opportunity Act (WIOA)</vt:lpstr>
      <vt:lpstr>Challenges for Department of Labor</vt:lpstr>
      <vt:lpstr>Opportunities for GMT </vt:lpstr>
      <vt:lpstr>Challenges for GMT</vt:lpstr>
      <vt:lpstr>Questions?</vt:lpstr>
    </vt:vector>
  </TitlesOfParts>
  <Company>Comsale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Workforce Development</dc:title>
  <dc:creator>Chris Loyer</dc:creator>
  <cp:lastModifiedBy>Chris Loyer</cp:lastModifiedBy>
  <cp:revision>12</cp:revision>
  <dcterms:created xsi:type="dcterms:W3CDTF">2018-07-24T13:41:52Z</dcterms:created>
  <dcterms:modified xsi:type="dcterms:W3CDTF">2018-07-26T12:37:25Z</dcterms:modified>
</cp:coreProperties>
</file>